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sldIdLst>
    <p:sldId id="294" r:id="rId2"/>
    <p:sldId id="259" r:id="rId3"/>
    <p:sldId id="269" r:id="rId4"/>
    <p:sldId id="297" r:id="rId5"/>
    <p:sldId id="282" r:id="rId6"/>
    <p:sldId id="260" r:id="rId7"/>
    <p:sldId id="261" r:id="rId8"/>
    <p:sldId id="290" r:id="rId9"/>
    <p:sldId id="264" r:id="rId10"/>
    <p:sldId id="266" r:id="rId11"/>
    <p:sldId id="262" r:id="rId12"/>
    <p:sldId id="288" r:id="rId13"/>
    <p:sldId id="289" r:id="rId14"/>
    <p:sldId id="293" r:id="rId15"/>
    <p:sldId id="284" r:id="rId16"/>
    <p:sldId id="283" r:id="rId17"/>
    <p:sldId id="265" r:id="rId18"/>
    <p:sldId id="298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A48078C-CFD2-4039-B0F7-A55A16683611}">
          <p14:sldIdLst>
            <p14:sldId id="294"/>
            <p14:sldId id="259"/>
            <p14:sldId id="269"/>
            <p14:sldId id="297"/>
            <p14:sldId id="282"/>
            <p14:sldId id="260"/>
            <p14:sldId id="261"/>
            <p14:sldId id="290"/>
            <p14:sldId id="264"/>
            <p14:sldId id="266"/>
            <p14:sldId id="262"/>
            <p14:sldId id="288"/>
            <p14:sldId id="289"/>
            <p14:sldId id="293"/>
            <p14:sldId id="284"/>
            <p14:sldId id="283"/>
            <p14:sldId id="265"/>
            <p14:sldId id="29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FFFF"/>
    <a:srgbClr val="CCFF33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257.7</c:v>
                </c:pt>
                <c:pt idx="1">
                  <c:v>260.55</c:v>
                </c:pt>
                <c:pt idx="2">
                  <c:v>238.18</c:v>
                </c:pt>
                <c:pt idx="3">
                  <c:v>239.15</c:v>
                </c:pt>
                <c:pt idx="4">
                  <c:v>388.65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revenue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0.2001</c:v>
                </c:pt>
                <c:pt idx="1">
                  <c:v>1.11E-2</c:v>
                </c:pt>
                <c:pt idx="2">
                  <c:v>-8.5900000000000004E-2</c:v>
                </c:pt>
                <c:pt idx="3">
                  <c:v>4.1000000000000003E-3</c:v>
                </c:pt>
                <c:pt idx="4">
                  <c:v>0.62519999999999998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4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15.715</c:v>
                </c:pt>
                <c:pt idx="1">
                  <c:v>11.281000000000001</c:v>
                </c:pt>
                <c:pt idx="2">
                  <c:v>0.39800000000000002</c:v>
                </c:pt>
                <c:pt idx="3">
                  <c:v>9.2680000000000007</c:v>
                </c:pt>
                <c:pt idx="4">
                  <c:v>62.619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PAT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0.29360000000000003</c:v>
                </c:pt>
                <c:pt idx="1">
                  <c:v>-0.28220000000000001</c:v>
                </c:pt>
                <c:pt idx="2">
                  <c:v>-0.9647</c:v>
                </c:pt>
                <c:pt idx="3">
                  <c:v>22.2864</c:v>
                </c:pt>
                <c:pt idx="4">
                  <c:v>5.7565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in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r>
              <a:rPr lang="en-US" sz="1600" b="1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Earnings Per Share (</a:t>
            </a:r>
            <a:r>
              <a:rPr lang="en-US" sz="1600" b="1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sen</a:t>
            </a:r>
            <a:r>
              <a:rPr lang="en-US" sz="1600" b="1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)</a:t>
            </a:r>
          </a:p>
        </c:rich>
      </c:tx>
      <c:layout>
        <c:manualLayout>
          <c:xMode val="edge"/>
          <c:yMode val="edge"/>
          <c:x val="7.6756889763779593E-3"/>
          <c:y val="1.6436214545661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989764013064131E-2"/>
          <c:y val="0.31174583997679994"/>
          <c:w val="0.92861305088334323"/>
          <c:h val="0.480739009480623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Earnings Per Share (sen)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 2017</c:v>
                </c:pt>
                <c:pt idx="1">
                  <c:v>FYE 2018</c:v>
                </c:pt>
                <c:pt idx="2">
                  <c:v>FYE 2019</c:v>
                </c:pt>
                <c:pt idx="3">
                  <c:v>FYE 2020</c:v>
                </c:pt>
                <c:pt idx="4">
                  <c:v>FYE 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5.43</c:v>
                </c:pt>
                <c:pt idx="1">
                  <c:v>3.89</c:v>
                </c:pt>
                <c:pt idx="2">
                  <c:v>0.12</c:v>
                </c:pt>
                <c:pt idx="3">
                  <c:v>2.66</c:v>
                </c:pt>
                <c:pt idx="4">
                  <c:v>17.940000000000001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99-4E45-9989-54CF1E793C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10431368"/>
        <c:axId val="610431696"/>
      </c:lineChart>
      <c:catAx>
        <c:axId val="610431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10431696"/>
        <c:crosses val="autoZero"/>
        <c:auto val="1"/>
        <c:lblAlgn val="ctr"/>
        <c:lblOffset val="100"/>
        <c:noMultiLvlLbl val="0"/>
      </c:catAx>
      <c:valAx>
        <c:axId val="610431696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31368"/>
        <c:crosses val="autoZero"/>
        <c:crossBetween val="between"/>
        <c:majorUnit val="6"/>
        <c:minorUnit val="6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Current Assets</c:v>
                </c:pt>
              </c:strCache>
            </c:strRef>
          </c:tx>
          <c:spPr>
            <a:gradFill flip="none" rotWithShape="1">
              <a:gsLst>
                <a:gs pos="0">
                  <a:srgbClr val="009900">
                    <a:tint val="66000"/>
                    <a:satMod val="160000"/>
                  </a:srgbClr>
                </a:gs>
                <a:gs pos="0">
                  <a:srgbClr val="009900"/>
                </a:gs>
                <a:gs pos="100000">
                  <a:srgbClr val="0099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0F4-4747-BC58-16D9A86F3F7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0F4-4747-BC58-16D9A86F3F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FYE2017</c:v>
                </c:pt>
                <c:pt idx="1">
                  <c:v>FYE2018</c:v>
                </c:pt>
                <c:pt idx="2">
                  <c:v>FYE2019</c:v>
                </c:pt>
                <c:pt idx="3">
                  <c:v>FYE2020</c:v>
                </c:pt>
                <c:pt idx="4">
                  <c:v>FYE2021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79.08</c:v>
                </c:pt>
                <c:pt idx="1">
                  <c:v>92.61</c:v>
                </c:pt>
                <c:pt idx="2">
                  <c:v>127.89</c:v>
                </c:pt>
                <c:pt idx="3">
                  <c:v>138.63</c:v>
                </c:pt>
                <c:pt idx="4">
                  <c:v>189.58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F4-4747-BC58-16D9A86F3F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Assets</c:v>
                </c:pt>
              </c:strCache>
            </c:strRef>
          </c:tx>
          <c:spPr>
            <a:gradFill flip="none" rotWithShape="1">
              <a:gsLst>
                <a:gs pos="0">
                  <a:srgbClr val="0000FF"/>
                </a:gs>
                <a:gs pos="0">
                  <a:srgbClr val="0000FF"/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13800000" scaled="0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0F4-4747-BC58-16D9A86F3F7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0F4-4747-BC58-16D9A86F3F75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0F4-4747-BC58-16D9A86F3F75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0F4-4747-BC58-16D9A86F3F75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FYE2017</c:v>
                </c:pt>
                <c:pt idx="1">
                  <c:v>FYE2018</c:v>
                </c:pt>
                <c:pt idx="2">
                  <c:v>FYE2019</c:v>
                </c:pt>
                <c:pt idx="3">
                  <c:v>FYE2020</c:v>
                </c:pt>
                <c:pt idx="4">
                  <c:v>FYE2021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260.77</c:v>
                </c:pt>
                <c:pt idx="1">
                  <c:v>202.97</c:v>
                </c:pt>
                <c:pt idx="2">
                  <c:v>253.21</c:v>
                </c:pt>
                <c:pt idx="3">
                  <c:v>249.71</c:v>
                </c:pt>
                <c:pt idx="4">
                  <c:v>399.16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0F4-4747-BC58-16D9A86F3F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9603048"/>
        <c:crosses val="autoZero"/>
        <c:crossBetween val="between"/>
        <c:majorUnit val="10"/>
        <c:minorUnit val="1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r>
              <a:rPr lang="en-US" sz="1600" b="1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Gearing Ratio (times)</a:t>
            </a:r>
          </a:p>
        </c:rich>
      </c:tx>
      <c:layout>
        <c:manualLayout>
          <c:xMode val="edge"/>
          <c:yMode val="edge"/>
          <c:x val="7.6756889763779593E-3"/>
          <c:y val="1.6436214545661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184448688742872E-2"/>
          <c:y val="0.26079508396845064"/>
          <c:w val="0.93281228318432308"/>
          <c:h val="0.531689765488972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Earnings Per Share (sen)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 2017</c:v>
                </c:pt>
                <c:pt idx="1">
                  <c:v>FYE 2018</c:v>
                </c:pt>
                <c:pt idx="2">
                  <c:v>FYE 2019</c:v>
                </c:pt>
                <c:pt idx="3">
                  <c:v>FYE 2020</c:v>
                </c:pt>
                <c:pt idx="4">
                  <c:v>FYE 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0.35</c:v>
                </c:pt>
                <c:pt idx="1">
                  <c:v>0.12</c:v>
                </c:pt>
                <c:pt idx="2">
                  <c:v>0.19</c:v>
                </c:pt>
                <c:pt idx="3">
                  <c:v>0.13</c:v>
                </c:pt>
                <c:pt idx="4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99-4E45-9989-54CF1E793C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10431368"/>
        <c:axId val="610431696"/>
      </c:lineChart>
      <c:catAx>
        <c:axId val="610431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endParaRPr lang="en-US"/>
          </a:p>
        </c:txPr>
        <c:crossAx val="610431696"/>
        <c:crosses val="autoZero"/>
        <c:auto val="1"/>
        <c:lblAlgn val="ctr"/>
        <c:lblOffset val="100"/>
        <c:noMultiLvlLbl val="0"/>
      </c:catAx>
      <c:valAx>
        <c:axId val="610431696"/>
        <c:scaling>
          <c:orientation val="minMax"/>
          <c:max val="0.8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610431368"/>
        <c:crosses val="autoZero"/>
        <c:crossBetween val="between"/>
        <c:majorUnit val="0.2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Cash &amp; Cash equivalents</c:v>
                </c:pt>
              </c:strCache>
            </c:strRef>
          </c:tx>
          <c:spPr>
            <a:gradFill flip="none" rotWithShape="1">
              <a:gsLst>
                <a:gs pos="0">
                  <a:srgbClr val="009900">
                    <a:tint val="66000"/>
                    <a:satMod val="160000"/>
                  </a:srgbClr>
                </a:gs>
                <a:gs pos="0">
                  <a:srgbClr val="009900"/>
                </a:gs>
                <a:gs pos="100000">
                  <a:srgbClr val="0099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0F4-4747-BC58-16D9A86F3F7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0F4-4747-BC58-16D9A86F3F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FYE2017</c:v>
                </c:pt>
                <c:pt idx="1">
                  <c:v>FYE2018</c:v>
                </c:pt>
                <c:pt idx="2">
                  <c:v>FYE2019</c:v>
                </c:pt>
                <c:pt idx="3">
                  <c:v>FYE2020</c:v>
                </c:pt>
                <c:pt idx="4">
                  <c:v>FYE2021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24.56</c:v>
                </c:pt>
                <c:pt idx="1">
                  <c:v>14.82</c:v>
                </c:pt>
                <c:pt idx="2">
                  <c:v>37.9</c:v>
                </c:pt>
                <c:pt idx="3" formatCode="0.00">
                  <c:v>42.98</c:v>
                </c:pt>
                <c:pt idx="4">
                  <c:v>72.03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F4-4747-BC58-16D9A86F3F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Borrowings</c:v>
                </c:pt>
              </c:strCache>
            </c:strRef>
          </c:tx>
          <c:spPr>
            <a:gradFill flip="none" rotWithShape="1">
              <a:gsLst>
                <a:gs pos="0">
                  <a:srgbClr val="0000FF"/>
                </a:gs>
                <a:gs pos="0">
                  <a:srgbClr val="0000FF"/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13800000" scaled="0"/>
              <a:tileRect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0F4-4747-BC58-16D9A86F3F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FYE2017</c:v>
                </c:pt>
                <c:pt idx="1">
                  <c:v>FYE2018</c:v>
                </c:pt>
                <c:pt idx="2">
                  <c:v>FYE2019</c:v>
                </c:pt>
                <c:pt idx="3">
                  <c:v>FYE2020</c:v>
                </c:pt>
                <c:pt idx="4">
                  <c:v>FYE2021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51.38</c:v>
                </c:pt>
                <c:pt idx="1">
                  <c:v>18.21</c:v>
                </c:pt>
                <c:pt idx="2">
                  <c:v>36.130000000000003</c:v>
                </c:pt>
                <c:pt idx="3">
                  <c:v>25.6</c:v>
                </c:pt>
                <c:pt idx="4" formatCode="0.00">
                  <c:v>54.16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0F4-4747-BC58-16D9A86F3F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09603048"/>
        <c:crosses val="autoZero"/>
        <c:crossBetween val="between"/>
        <c:majorUnit val="10"/>
        <c:minorUnit val="1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22302938349428367"/>
          <c:y val="1.8284083403062396E-2"/>
          <c:w val="0.49375212648131778"/>
          <c:h val="0.11418597245121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21</c:v>
                </c:pt>
                <c:pt idx="1">
                  <c:v>2Q 21</c:v>
                </c:pt>
                <c:pt idx="2">
                  <c:v>3Q 21</c:v>
                </c:pt>
                <c:pt idx="3">
                  <c:v>4Q 21</c:v>
                </c:pt>
                <c:pt idx="4">
                  <c:v>1Q 22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95</c:v>
                </c:pt>
                <c:pt idx="1">
                  <c:v>86</c:v>
                </c:pt>
                <c:pt idx="2">
                  <c:v>98</c:v>
                </c:pt>
                <c:pt idx="3">
                  <c:v>110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21</c:v>
                </c:pt>
                <c:pt idx="1">
                  <c:v>2Q 21</c:v>
                </c:pt>
                <c:pt idx="2">
                  <c:v>3Q 21</c:v>
                </c:pt>
                <c:pt idx="3">
                  <c:v>4Q 21</c:v>
                </c:pt>
                <c:pt idx="4">
                  <c:v>1Q 22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12.2</c:v>
                </c:pt>
                <c:pt idx="1">
                  <c:v>13.6</c:v>
                </c:pt>
                <c:pt idx="2">
                  <c:v>20.8</c:v>
                </c:pt>
                <c:pt idx="3">
                  <c:v>15.9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"/>
        <c:minorUnit val="4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62.52% (2021 Vs 2020)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0.77865</cdr:x>
      <cdr:y>0.12544</cdr:y>
    </cdr:from>
    <cdr:to>
      <cdr:x>0.8796</cdr:x>
      <cdr:y>0.19768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589519" y="640782"/>
          <a:ext cx="983986" cy="369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+62.52%</a:t>
          </a:r>
        </a:p>
      </cdr:txBody>
    </cdr:sp>
  </cdr:relSizeAnchor>
  <cdr:relSizeAnchor xmlns:cdr="http://schemas.openxmlformats.org/drawingml/2006/chartDrawing">
    <cdr:from>
      <cdr:x>0.7639</cdr:x>
      <cdr:y>0.10498</cdr:y>
    </cdr:from>
    <cdr:to>
      <cdr:x>0.8805</cdr:x>
      <cdr:y>0.62793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5852DF82-81BA-4BC4-819B-4CD17D94E1D3}"/>
            </a:ext>
          </a:extLst>
        </cdr:cNvPr>
        <cdr:cNvCxnSpPr/>
      </cdr:nvCxnSpPr>
      <cdr:spPr>
        <a:xfrm xmlns:a="http://schemas.openxmlformats.org/drawingml/2006/main" rot="5400000">
          <a:off x="6678388" y="1303725"/>
          <a:ext cx="2671353" cy="1136467"/>
        </a:xfrm>
        <a:prstGeom xmlns:a="http://schemas.openxmlformats.org/drawingml/2006/main" prst="bentConnector3">
          <a:avLst>
            <a:gd name="adj1" fmla="val 611"/>
          </a:avLst>
        </a:prstGeom>
        <a:ln xmlns:a="http://schemas.openxmlformats.org/drawingml/2006/main" w="571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575.65% (2021 Vs 2020)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0.70942</cdr:x>
      <cdr:y>0.31995</cdr:y>
    </cdr:from>
    <cdr:to>
      <cdr:x>0.81037</cdr:x>
      <cdr:y>0.39219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6914740" y="1634404"/>
          <a:ext cx="983967" cy="369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+575.65%</a:t>
          </a:r>
        </a:p>
      </cdr:txBody>
    </cdr:sp>
  </cdr:relSizeAnchor>
  <cdr:relSizeAnchor xmlns:cdr="http://schemas.openxmlformats.org/drawingml/2006/chartDrawing">
    <cdr:from>
      <cdr:x>0.77118</cdr:x>
      <cdr:y>0.23349</cdr:y>
    </cdr:from>
    <cdr:to>
      <cdr:x>0.87696</cdr:x>
      <cdr:y>0.54961</cdr:y>
    </cdr:to>
    <cdr:cxnSp macro="">
      <cdr:nvCxnSpPr>
        <cdr:cNvPr id="18" name="Straight Arrow Connector 17">
          <a:extLst xmlns:a="http://schemas.openxmlformats.org/drawingml/2006/main">
            <a:ext uri="{FF2B5EF4-FFF2-40B4-BE49-F238E27FC236}">
              <a16:creationId xmlns:a16="http://schemas.microsoft.com/office/drawing/2014/main" id="{EC5CE550-BB21-EADE-7DEE-417E0D64755B}"/>
            </a:ext>
          </a:extLst>
        </cdr:cNvPr>
        <cdr:cNvCxnSpPr/>
      </cdr:nvCxnSpPr>
      <cdr:spPr>
        <a:xfrm xmlns:a="http://schemas.openxmlformats.org/drawingml/2006/main" flipV="1">
          <a:off x="7516702" y="1192757"/>
          <a:ext cx="1031132" cy="161479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0.16598</cdr:x>
      <cdr:y>0.12113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31E2E89-2915-4C43-8254-7DEC1460457E}"/>
            </a:ext>
          </a:extLst>
        </cdr:cNvPr>
        <cdr:cNvSpPr txBox="1"/>
      </cdr:nvSpPr>
      <cdr:spPr>
        <a:xfrm xmlns:a="http://schemas.openxmlformats.org/drawingml/2006/main">
          <a:off x="0" y="0"/>
          <a:ext cx="1505960" cy="398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MY" sz="1600" b="1" dirty="0">
              <a:solidFill>
                <a:schemeClr val="tx1"/>
              </a:solidFill>
            </a:rPr>
            <a:t>MYR (million)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1.10216E-7</cdr:x>
      <cdr:y>0.02036</cdr:y>
    </cdr:from>
    <cdr:to>
      <cdr:x>0.17174</cdr:x>
      <cdr:y>0.11986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E78CE21-767D-4564-9BC0-02BDA89ED208}"/>
            </a:ext>
          </a:extLst>
        </cdr:cNvPr>
        <cdr:cNvSpPr txBox="1"/>
      </cdr:nvSpPr>
      <cdr:spPr>
        <a:xfrm xmlns:a="http://schemas.openxmlformats.org/drawingml/2006/main">
          <a:off x="1" y="70705"/>
          <a:ext cx="1558212" cy="345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MY" sz="1600" b="1" dirty="0">
              <a:solidFill>
                <a:schemeClr val="tx1"/>
              </a:solidFill>
            </a:rPr>
            <a:t>MYR (million)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8.63 % (1Q22 Vs 4Q21)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0.79416</cdr:x>
      <cdr:y>0.29171</cdr:y>
    </cdr:from>
    <cdr:to>
      <cdr:x>0.89511</cdr:x>
      <cdr:y>0.36395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740710" y="1490116"/>
          <a:ext cx="983967" cy="369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+8.63%</a:t>
          </a:r>
        </a:p>
      </cdr:txBody>
    </cdr:sp>
  </cdr:relSizeAnchor>
  <cdr:relSizeAnchor xmlns:cdr="http://schemas.openxmlformats.org/drawingml/2006/chartDrawing">
    <cdr:from>
      <cdr:x>0.75854</cdr:x>
      <cdr:y>0.24837</cdr:y>
    </cdr:from>
    <cdr:to>
      <cdr:x>0.8849</cdr:x>
      <cdr:y>0.2849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3EC6E7CC-1863-9358-FA58-24950D613DA6}"/>
            </a:ext>
          </a:extLst>
        </cdr:cNvPr>
        <cdr:cNvCxnSpPr/>
      </cdr:nvCxnSpPr>
      <cdr:spPr>
        <a:xfrm xmlns:a="http://schemas.openxmlformats.org/drawingml/2006/main" flipV="1">
          <a:off x="7393576" y="1268745"/>
          <a:ext cx="1231641" cy="186613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0.84453</cdr:x>
      <cdr:y>0.15532</cdr:y>
    </cdr:from>
    <cdr:to>
      <cdr:x>0.97341</cdr:x>
      <cdr:y>0.22495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231708" y="732585"/>
          <a:ext cx="1256212" cy="328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2022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0.65871</cdr:x>
      <cdr:y>0</cdr:y>
    </cdr:from>
    <cdr:to>
      <cdr:x>1</cdr:x>
      <cdr:y>0.05836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0530" y="0"/>
          <a:ext cx="3326538" cy="275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-24.50 % (1Q22 Vs 4Q21)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0.7865</cdr:x>
      <cdr:y>0.44471</cdr:y>
    </cdr:from>
    <cdr:to>
      <cdr:x>0.88745</cdr:x>
      <cdr:y>0.51695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666087" y="2097511"/>
          <a:ext cx="983966" cy="340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-24.50%</a:t>
          </a:r>
        </a:p>
      </cdr:txBody>
    </cdr: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0.84453</cdr:x>
      <cdr:y>0.15532</cdr:y>
    </cdr:from>
    <cdr:to>
      <cdr:x>0.97341</cdr:x>
      <cdr:y>0.22495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231708" y="732585"/>
          <a:ext cx="1256212" cy="328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2022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453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18152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141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1978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53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9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4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1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8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8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3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0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1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9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23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CEA56C-48E1-4689-943F-896F29CC0F39}"/>
              </a:ext>
            </a:extLst>
          </p:cNvPr>
          <p:cNvSpPr txBox="1">
            <a:spLocks/>
          </p:cNvSpPr>
          <p:nvPr/>
        </p:nvSpPr>
        <p:spPr>
          <a:xfrm>
            <a:off x="1672045" y="637173"/>
            <a:ext cx="7994468" cy="573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</a:rPr>
              <a:t>Balance Sheet – Borrowings, Gearing &amp; Cash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B1745-1067-41FE-8B96-D381A878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13" y="637173"/>
            <a:ext cx="2438263" cy="57310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68781C-1DDA-429F-86AE-7A6BD5D7D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158838"/>
              </p:ext>
            </p:extLst>
          </p:nvPr>
        </p:nvGraphicFramePr>
        <p:xfrm>
          <a:off x="2216953" y="1483459"/>
          <a:ext cx="9073087" cy="1744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34ED26CD-5E19-40DD-82AA-87B234191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533393"/>
              </p:ext>
            </p:extLst>
          </p:nvPr>
        </p:nvGraphicFramePr>
        <p:xfrm>
          <a:off x="2216954" y="3228280"/>
          <a:ext cx="9073087" cy="362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06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1E9E8E-3329-48AB-829C-2B929640297A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4000" b="1" dirty="0">
                <a:solidFill>
                  <a:schemeClr val="tx1"/>
                </a:solidFill>
              </a:rPr>
              <a:t>Key Financial Data &amp; Ratios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E7FD4-2992-4759-8083-2452EBA3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8197300B-F93E-45A2-86DF-63295D0A4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147049"/>
              </p:ext>
            </p:extLst>
          </p:nvPr>
        </p:nvGraphicFramePr>
        <p:xfrm>
          <a:off x="1619793" y="1736879"/>
          <a:ext cx="10323389" cy="46499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06706">
                  <a:extLst>
                    <a:ext uri="{9D8B030D-6E8A-4147-A177-3AD203B41FA5}">
                      <a16:colId xmlns:a16="http://schemas.microsoft.com/office/drawing/2014/main" val="363649422"/>
                    </a:ext>
                  </a:extLst>
                </a:gridCol>
                <a:gridCol w="2422940">
                  <a:extLst>
                    <a:ext uri="{9D8B030D-6E8A-4147-A177-3AD203B41FA5}">
                      <a16:colId xmlns:a16="http://schemas.microsoft.com/office/drawing/2014/main" val="3309623635"/>
                    </a:ext>
                  </a:extLst>
                </a:gridCol>
                <a:gridCol w="2390503">
                  <a:extLst>
                    <a:ext uri="{9D8B030D-6E8A-4147-A177-3AD203B41FA5}">
                      <a16:colId xmlns:a16="http://schemas.microsoft.com/office/drawing/2014/main" val="2954085839"/>
                    </a:ext>
                  </a:extLst>
                </a:gridCol>
                <a:gridCol w="2603240">
                  <a:extLst>
                    <a:ext uri="{9D8B030D-6E8A-4147-A177-3AD203B41FA5}">
                      <a16:colId xmlns:a16="http://schemas.microsoft.com/office/drawing/2014/main" val="3915653528"/>
                    </a:ext>
                  </a:extLst>
                </a:gridCol>
              </a:tblGrid>
              <a:tr h="784658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31/12/2021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31/12/2020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Increased (%)</a:t>
                      </a:r>
                    </a:p>
                    <a:p>
                      <a:pPr algn="ctr"/>
                      <a:r>
                        <a:rPr lang="en-MY" u="sng" dirty="0"/>
                        <a:t>/(Decreased) (%)</a:t>
                      </a:r>
                      <a:endParaRPr lang="en-MY" b="1" u="sng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09253269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Total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399.16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249.71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59.85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87670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Net Current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189.58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138.63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36.75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29831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Shareholders Funds </a:t>
                      </a:r>
                    </a:p>
                    <a:p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197.36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29.82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45512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Borrowings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54.16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111.56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84895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Gearing</a:t>
                      </a:r>
                      <a:r>
                        <a:rPr lang="en-MY" sz="2000" b="1" baseline="0" dirty="0">
                          <a:solidFill>
                            <a:schemeClr val="tx1"/>
                          </a:solidFill>
                        </a:rPr>
                        <a:t> ratio </a:t>
                      </a:r>
                      <a:r>
                        <a:rPr lang="en-MY" sz="2000" b="1" baseline="0">
                          <a:solidFill>
                            <a:schemeClr val="tx1"/>
                          </a:solidFill>
                        </a:rPr>
                        <a:t>(times)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61.54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84404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EPS (</a:t>
                      </a:r>
                      <a:r>
                        <a:rPr lang="en-MY" sz="2000" b="1" dirty="0" err="1"/>
                        <a:t>sen</a:t>
                      </a:r>
                      <a:r>
                        <a:rPr lang="en-MY" sz="2000" b="1" dirty="0"/>
                        <a:t>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17.94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15.28 (Sen)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323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24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Group Revenue By Quarter – Up to 1Q22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50541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185521"/>
              </p:ext>
            </p:extLst>
          </p:nvPr>
        </p:nvGraphicFramePr>
        <p:xfrm>
          <a:off x="2983723" y="5615375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      8.63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      25.54%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>
            <a:off x="8294914" y="5643367"/>
            <a:ext cx="354564" cy="234092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E01C12F7-1962-C178-A28B-CBC48B26C00D}"/>
              </a:ext>
            </a:extLst>
          </p:cNvPr>
          <p:cNvSpPr/>
          <p:nvPr/>
        </p:nvSpPr>
        <p:spPr>
          <a:xfrm>
            <a:off x="8294914" y="6093011"/>
            <a:ext cx="354564" cy="234092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1364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Profit After Tax By Quarter – Up to 1Q22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41752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247226"/>
              </p:ext>
            </p:extLst>
          </p:nvPr>
        </p:nvGraphicFramePr>
        <p:xfrm>
          <a:off x="2983723" y="5615375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   -24.50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      -1.56%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 rot="10800000">
            <a:off x="8294914" y="5615375"/>
            <a:ext cx="362028" cy="3377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BA15E80-4737-6C5D-F955-2CB9ABFBFA08}"/>
              </a:ext>
            </a:extLst>
          </p:cNvPr>
          <p:cNvSpPr/>
          <p:nvPr/>
        </p:nvSpPr>
        <p:spPr>
          <a:xfrm rot="10800000">
            <a:off x="8294914" y="6048103"/>
            <a:ext cx="362028" cy="3377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FF32F086-60FA-21F6-F5E8-3DFE7A0A3E31}"/>
              </a:ext>
            </a:extLst>
          </p:cNvPr>
          <p:cNvCxnSpPr>
            <a:cxnSpLocks/>
          </p:cNvCxnSpPr>
          <p:nvPr/>
        </p:nvCxnSpPr>
        <p:spPr>
          <a:xfrm>
            <a:off x="9086771" y="2721855"/>
            <a:ext cx="1354738" cy="465100"/>
          </a:xfrm>
          <a:prstGeom prst="bentConnector3">
            <a:avLst>
              <a:gd name="adj1" fmla="val 99589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9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213C36-57F7-FBC4-CDB4-6B6B796299BD}"/>
              </a:ext>
            </a:extLst>
          </p:cNvPr>
          <p:cNvSpPr txBox="1">
            <a:spLocks/>
          </p:cNvSpPr>
          <p:nvPr/>
        </p:nvSpPr>
        <p:spPr>
          <a:xfrm>
            <a:off x="1567542" y="567954"/>
            <a:ext cx="7876904" cy="764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500" b="1" dirty="0">
                <a:solidFill>
                  <a:schemeClr val="tx1"/>
                </a:solidFill>
              </a:rPr>
              <a:t>Dividend for FY 2021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BCA03E-D7E9-E091-7BFD-69E9DF09DD00}"/>
              </a:ext>
            </a:extLst>
          </p:cNvPr>
          <p:cNvSpPr txBox="1">
            <a:spLocks/>
          </p:cNvSpPr>
          <p:nvPr/>
        </p:nvSpPr>
        <p:spPr>
          <a:xfrm>
            <a:off x="992777" y="1759023"/>
            <a:ext cx="10713720" cy="57310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altLang="en-US" sz="2000" b="1" dirty="0">
                <a:solidFill>
                  <a:schemeClr val="bg1"/>
                </a:solidFill>
              </a:rPr>
              <a:t>Proposed Final Dividend of 3.0 </a:t>
            </a:r>
            <a:r>
              <a:rPr lang="en-MY" altLang="en-US" sz="2000" b="1" dirty="0" err="1">
                <a:solidFill>
                  <a:schemeClr val="bg1"/>
                </a:solidFill>
              </a:rPr>
              <a:t>sen</a:t>
            </a:r>
            <a:r>
              <a:rPr lang="en-MY" altLang="en-US" sz="2000" b="1" dirty="0">
                <a:solidFill>
                  <a:schemeClr val="bg1"/>
                </a:solidFill>
              </a:rPr>
              <a:t> per share for the Financial Year Ended 31 Dec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A5BE9-AD55-5D3A-35BC-200966A0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010" y="663629"/>
            <a:ext cx="2438263" cy="573106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A65DEA5-0F67-A5A9-7A3F-C6BDE0BA0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012134"/>
              </p:ext>
            </p:extLst>
          </p:nvPr>
        </p:nvGraphicFramePr>
        <p:xfrm>
          <a:off x="992777" y="2470567"/>
          <a:ext cx="10713719" cy="110049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64306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6322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036688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524749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524749">
                  <a:extLst>
                    <a:ext uri="{9D8B030D-6E8A-4147-A177-3AD203B41FA5}">
                      <a16:colId xmlns:a16="http://schemas.microsoft.com/office/drawing/2014/main" val="3827047032"/>
                    </a:ext>
                  </a:extLst>
                </a:gridCol>
              </a:tblGrid>
              <a:tr h="575178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9089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348,991,000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3.00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10,470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15/07/2022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671971631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A2A87D7-DD35-E29A-466A-4FE1604CB311}"/>
              </a:ext>
            </a:extLst>
          </p:cNvPr>
          <p:cNvSpPr txBox="1">
            <a:spLocks/>
          </p:cNvSpPr>
          <p:nvPr/>
        </p:nvSpPr>
        <p:spPr>
          <a:xfrm>
            <a:off x="992777" y="4184839"/>
            <a:ext cx="10713720" cy="583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</a:rPr>
              <a:t>Declared Single-Tier Interim Dividend for the Financial Year Ended 31 Dec 2021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A3719ABD-7125-7946-6E32-32F9FAD54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03788"/>
              </p:ext>
            </p:extLst>
          </p:nvPr>
        </p:nvGraphicFramePr>
        <p:xfrm>
          <a:off x="992778" y="5002430"/>
          <a:ext cx="10713720" cy="139772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77561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5480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425998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375180">
                  <a:extLst>
                    <a:ext uri="{9D8B030D-6E8A-4147-A177-3AD203B41FA5}">
                      <a16:colId xmlns:a16="http://schemas.microsoft.com/office/drawing/2014/main" val="4119988744"/>
                    </a:ext>
                  </a:extLst>
                </a:gridCol>
              </a:tblGrid>
              <a:tr h="567509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Interim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Total Interim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8332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348,991,000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2.00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6,979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16/12/2021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71215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33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671172-7606-4BA7-8626-BF0C96D73829}"/>
              </a:ext>
            </a:extLst>
          </p:cNvPr>
          <p:cNvSpPr txBox="1">
            <a:spLocks/>
          </p:cNvSpPr>
          <p:nvPr/>
        </p:nvSpPr>
        <p:spPr>
          <a:xfrm>
            <a:off x="1662778" y="653143"/>
            <a:ext cx="7350593" cy="58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2400" b="1" dirty="0">
                <a:solidFill>
                  <a:schemeClr val="tx1"/>
                </a:solidFill>
              </a:rPr>
              <a:t>UTILISATION OF IPO PROCEEDS as at 31 Mar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6845D-050D-46C0-84A7-290AC79D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1" y="548640"/>
            <a:ext cx="3134390" cy="687977"/>
          </a:xfrm>
          <a:prstGeom prst="rect">
            <a:avLst/>
          </a:prstGeom>
        </p:spPr>
      </p:pic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B7E634DA-A481-4A84-B97A-01D24AC33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77865"/>
              </p:ext>
            </p:extLst>
          </p:nvPr>
        </p:nvGraphicFramePr>
        <p:xfrm>
          <a:off x="1489166" y="1437009"/>
          <a:ext cx="10515597" cy="41494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7943">
                  <a:extLst>
                    <a:ext uri="{9D8B030D-6E8A-4147-A177-3AD203B41FA5}">
                      <a16:colId xmlns:a16="http://schemas.microsoft.com/office/drawing/2014/main" val="3674758606"/>
                    </a:ext>
                  </a:extLst>
                </a:gridCol>
                <a:gridCol w="1867988">
                  <a:extLst>
                    <a:ext uri="{9D8B030D-6E8A-4147-A177-3AD203B41FA5}">
                      <a16:colId xmlns:a16="http://schemas.microsoft.com/office/drawing/2014/main" val="3976591620"/>
                    </a:ext>
                  </a:extLst>
                </a:gridCol>
                <a:gridCol w="1293223">
                  <a:extLst>
                    <a:ext uri="{9D8B030D-6E8A-4147-A177-3AD203B41FA5}">
                      <a16:colId xmlns:a16="http://schemas.microsoft.com/office/drawing/2014/main" val="3874496169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946714742"/>
                    </a:ext>
                  </a:extLst>
                </a:gridCol>
                <a:gridCol w="1280157">
                  <a:extLst>
                    <a:ext uri="{9D8B030D-6E8A-4147-A177-3AD203B41FA5}">
                      <a16:colId xmlns:a16="http://schemas.microsoft.com/office/drawing/2014/main" val="2247302933"/>
                    </a:ext>
                  </a:extLst>
                </a:gridCol>
              </a:tblGrid>
              <a:tr h="770708"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r>
                        <a:rPr lang="en-MY" sz="1400" dirty="0"/>
                        <a:t>Utilisation of proceeds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Revised</a:t>
                      </a:r>
                    </a:p>
                    <a:p>
                      <a:pPr algn="ctr"/>
                      <a:r>
                        <a:rPr lang="en-MY" sz="1400" dirty="0"/>
                        <a:t>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Proposed utilisation</a:t>
                      </a:r>
                    </a:p>
                    <a:p>
                      <a:pPr algn="ctr"/>
                      <a:r>
                        <a:rPr lang="en-MY" sz="1400" dirty="0"/>
                        <a:t>RM’000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Actual utilisation</a:t>
                      </a:r>
                    </a:p>
                    <a:p>
                      <a:pPr algn="ctr"/>
                      <a:r>
                        <a:rPr lang="en-MY" sz="1400" dirty="0"/>
                        <a:t>RM’000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Percentage utilised </a:t>
                      </a:r>
                    </a:p>
                    <a:p>
                      <a:pPr algn="ctr"/>
                      <a:r>
                        <a:rPr lang="en-MY" sz="1400" dirty="0"/>
                        <a:t>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208417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MY" sz="1400" dirty="0"/>
                        <a:t>Acquisition of industrial Land and Buildings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31 July 202</a:t>
                      </a:r>
                      <a:r>
                        <a:rPr lang="en-US" sz="1400" dirty="0"/>
                        <a:t>2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19,565</a:t>
                      </a:r>
                    </a:p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19,565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204591"/>
                  </a:ext>
                </a:extLst>
              </a:tr>
              <a:tr h="403848">
                <a:tc>
                  <a:txBody>
                    <a:bodyPr/>
                    <a:lstStyle/>
                    <a:p>
                      <a:r>
                        <a:rPr lang="en-MY" sz="1400" dirty="0"/>
                        <a:t>Purchase of machinery and equipment for: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258415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MY" sz="1400" dirty="0"/>
                        <a:t>- 3 rotary/auto shearing machines &amp; 1 air compressor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31 December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2,085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00806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- 1 Slitting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30 June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84280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- 5 auto packing machines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30 June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1,420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215221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General working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31 July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5,961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5,961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91183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Estimated listing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31 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3,200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3,200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738680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Total</a:t>
                      </a:r>
                      <a:endParaRPr lang="en-MY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1" dirty="0">
                          <a:solidFill>
                            <a:srgbClr val="C00000"/>
                          </a:solidFill>
                        </a:rPr>
                        <a:t>34,411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1" dirty="0">
                          <a:solidFill>
                            <a:srgbClr val="C00000"/>
                          </a:solidFill>
                        </a:rPr>
                        <a:t>31,946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1" dirty="0">
                          <a:solidFill>
                            <a:srgbClr val="C00000"/>
                          </a:solidFill>
                        </a:rPr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02277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CE2BC0-F467-4918-773A-E0FB51260F45}"/>
              </a:ext>
            </a:extLst>
          </p:cNvPr>
          <p:cNvSpPr txBox="1"/>
          <p:nvPr/>
        </p:nvSpPr>
        <p:spPr>
          <a:xfrm>
            <a:off x="1489166" y="5786847"/>
            <a:ext cx="853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/>
              <a:t>Note: Acquisition of Land &amp; Factory Buildings completed on 13 May 2022</a:t>
            </a:r>
          </a:p>
        </p:txBody>
      </p:sp>
    </p:spTree>
    <p:extLst>
      <p:ext uri="{BB962C8B-B14F-4D97-AF65-F5344CB8AC3E}">
        <p14:creationId xmlns:p14="http://schemas.microsoft.com/office/powerpoint/2010/main" val="3632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B37BE2E-0D69-4B2C-8AF6-71366B93700F}"/>
              </a:ext>
            </a:extLst>
          </p:cNvPr>
          <p:cNvSpPr txBox="1">
            <a:spLocks/>
          </p:cNvSpPr>
          <p:nvPr/>
        </p:nvSpPr>
        <p:spPr>
          <a:xfrm>
            <a:off x="1607961" y="666066"/>
            <a:ext cx="7509912" cy="635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2500" b="1" dirty="0">
                <a:solidFill>
                  <a:schemeClr val="tx1"/>
                </a:solidFill>
              </a:rPr>
              <a:t>Expansion Plan/Factory Acquisition Completed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5924C-E7B0-43C0-BBDC-DCF4A905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873" y="610957"/>
            <a:ext cx="3029887" cy="745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5DBED-7A64-FBBB-DA98-A6BC0F25B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62" y="1476103"/>
            <a:ext cx="8571258" cy="4860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CEB5B-4E86-47DF-8FA3-9CB7BEA92323}"/>
              </a:ext>
            </a:extLst>
          </p:cNvPr>
          <p:cNvSpPr txBox="1"/>
          <p:nvPr/>
        </p:nvSpPr>
        <p:spPr>
          <a:xfrm rot="10800000" flipV="1">
            <a:off x="1607960" y="6350158"/>
            <a:ext cx="53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/>
              <a:t>New gross floor area: 320,000sq ft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02B67C-A524-871C-FA68-EDB07CA00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22" y="4663440"/>
            <a:ext cx="4268077" cy="219456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CC7551-5CA7-6289-B8F1-CB29025FCD03}"/>
              </a:ext>
            </a:extLst>
          </p:cNvPr>
          <p:cNvCxnSpPr/>
          <p:nvPr/>
        </p:nvCxnSpPr>
        <p:spPr>
          <a:xfrm>
            <a:off x="3500846" y="4376057"/>
            <a:ext cx="4676503" cy="12148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7EE27F-CA39-B6E9-ABD4-C80B7CCB6ABC}"/>
              </a:ext>
            </a:extLst>
          </p:cNvPr>
          <p:cNvCxnSpPr/>
          <p:nvPr/>
        </p:nvCxnSpPr>
        <p:spPr>
          <a:xfrm flipH="1">
            <a:off x="3200400" y="4349931"/>
            <a:ext cx="261257" cy="143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960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061D5A-BF46-47E4-B0B7-E46086256AE9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37DEF-7209-4CB0-B93B-93E8812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BD19D8-4D47-4A9F-891E-60B500CF0D42}"/>
              </a:ext>
            </a:extLst>
          </p:cNvPr>
          <p:cNvSpPr/>
          <p:nvPr/>
        </p:nvSpPr>
        <p:spPr>
          <a:xfrm>
            <a:off x="1619794" y="1384886"/>
            <a:ext cx="62179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200" b="1" dirty="0">
                <a:solidFill>
                  <a:srgbClr val="0070C0"/>
                </a:solidFill>
              </a:rPr>
              <a:t>Donation of medical equipment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B00ED-80CC-048D-6DD1-EB68DDC4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56" y="1771726"/>
            <a:ext cx="4935184" cy="3701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10820-7748-0F8B-11CB-67F1EF574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940" y="1771726"/>
            <a:ext cx="5150845" cy="3701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7B6076-7F43-6698-710C-1A231F5BA166}"/>
              </a:ext>
            </a:extLst>
          </p:cNvPr>
          <p:cNvSpPr txBox="1"/>
          <p:nvPr/>
        </p:nvSpPr>
        <p:spPr>
          <a:xfrm>
            <a:off x="1680756" y="5656217"/>
            <a:ext cx="9827621" cy="94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/>
              <a:t>The Group has initiated a donation of medical equipment and medical supplies for Covid-19 assistance programme to local hospitals in Seberang Perai Tengah, Penang and a cash donations to several schools for their education programme.</a:t>
            </a:r>
          </a:p>
        </p:txBody>
      </p:sp>
    </p:spTree>
    <p:extLst>
      <p:ext uri="{BB962C8B-B14F-4D97-AF65-F5344CB8AC3E}">
        <p14:creationId xmlns:p14="http://schemas.microsoft.com/office/powerpoint/2010/main" val="386941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984FC-8D89-EF47-3B78-05D4D055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5" y="1350338"/>
            <a:ext cx="10110651" cy="483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6F1B5-A7A6-45C0-916F-B71925A7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32843A-1CE4-70CB-9B78-692A3ECC1E63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21E59-338F-772B-CAE2-4193E5D77A16}"/>
              </a:ext>
            </a:extLst>
          </p:cNvPr>
          <p:cNvSpPr txBox="1"/>
          <p:nvPr/>
        </p:nvSpPr>
        <p:spPr>
          <a:xfrm rot="10800000" flipV="1">
            <a:off x="1619796" y="6233891"/>
            <a:ext cx="10572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1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Green Initiatives: Completed 955KW solar panels project to minimise energy consumption</a:t>
            </a:r>
            <a:endParaRPr lang="en-MY" sz="21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MY" sz="2100" dirty="0"/>
          </a:p>
        </p:txBody>
      </p:sp>
    </p:spTree>
    <p:extLst>
      <p:ext uri="{BB962C8B-B14F-4D97-AF65-F5344CB8AC3E}">
        <p14:creationId xmlns:p14="http://schemas.microsoft.com/office/powerpoint/2010/main" val="295561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E639FCDD-5E98-4253-A3A4-2B99893F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61" y="500659"/>
            <a:ext cx="6635678" cy="13654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6D948-64B9-51C7-275F-AA34635BE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61" y="2617332"/>
            <a:ext cx="6760351" cy="34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2131-89E0-4ABE-AEA8-4F3597AB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52" y="1306975"/>
            <a:ext cx="10310948" cy="41732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MY" sz="1800" b="1" dirty="0">
                <a:solidFill>
                  <a:schemeClr val="tx1"/>
                </a:solidFill>
              </a:rPr>
              <a:t>Plot 40, 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7,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AAD6-8182-417F-A160-0BA65F8C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366" y="417232"/>
            <a:ext cx="3326538" cy="782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E27F4-8261-4063-84AF-EAADD478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691" y="1968597"/>
            <a:ext cx="8060191" cy="39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91ED82-9DA8-4C68-8AA3-0AE192B1E4F8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040879" cy="64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Tashin Group Corporate Structure</a:t>
            </a:r>
          </a:p>
        </p:txBody>
      </p:sp>
      <p:sp>
        <p:nvSpPr>
          <p:cNvPr id="23" name="AutoShape 26">
            <a:extLst>
              <a:ext uri="{FF2B5EF4-FFF2-40B4-BE49-F238E27FC236}">
                <a16:creationId xmlns:a16="http://schemas.microsoft.com/office/drawing/2014/main" id="{22AC1BF4-98AB-4B12-AF51-8EBF229C1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023" y="4885277"/>
            <a:ext cx="2286000" cy="54612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" b="1" dirty="0"/>
              <a:t>STEEL 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B677-75B8-44EB-9395-D951AC67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24" name="AutoShape 27">
            <a:extLst>
              <a:ext uri="{FF2B5EF4-FFF2-40B4-BE49-F238E27FC236}">
                <a16:creationId xmlns:a16="http://schemas.microsoft.com/office/drawing/2014/main" id="{D310F454-E79E-4689-A5B5-766F988C8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023" y="5738171"/>
            <a:ext cx="2590800" cy="54612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9900"/>
              </a:gs>
              <a:gs pos="50000">
                <a:srgbClr val="99FFCC"/>
              </a:gs>
              <a:gs pos="100000">
                <a:srgbClr val="5D9B7C"/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" b="1" dirty="0"/>
              <a:t>STEEL MANUFACTURING/TRADING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5E9E75-7E3E-C3E5-EE58-2D5FF8B85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5" y="1281205"/>
            <a:ext cx="6074228" cy="557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6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846CA-0138-4DCF-BDCB-5202BC6F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22" y="2707369"/>
            <a:ext cx="2413377" cy="241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C75F3-BDE0-497C-AF5B-84998156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04" y="2707369"/>
            <a:ext cx="2420322" cy="242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77F57-1C6D-4E0F-9D17-EAC5F4CF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34" y="3771839"/>
            <a:ext cx="603556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BAA13-FFC4-4720-A043-99D9D1DD4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924" y="1356606"/>
            <a:ext cx="2516546" cy="231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EC929-EBF4-41D2-BD94-DE18BA9EC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28" y="4116114"/>
            <a:ext cx="2522642" cy="2316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F4A82-122D-4C83-99FA-0A7804AE3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461" y="3259731"/>
            <a:ext cx="579170" cy="51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E57B5-0F69-4C82-9DE8-87B5C04BC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882" y="4271754"/>
            <a:ext cx="652329" cy="5121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37BE2E-0D69-4B2C-8AF6-71366B93700F}"/>
              </a:ext>
            </a:extLst>
          </p:cNvPr>
          <p:cNvSpPr txBox="1">
            <a:spLocks/>
          </p:cNvSpPr>
          <p:nvPr/>
        </p:nvSpPr>
        <p:spPr>
          <a:xfrm>
            <a:off x="1607961" y="660688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5924C-E7B0-43C0-BBDC-DCF4A905A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ACB4A-550D-44A7-9152-3771D9945660}"/>
              </a:ext>
            </a:extLst>
          </p:cNvPr>
          <p:cNvSpPr txBox="1"/>
          <p:nvPr/>
        </p:nvSpPr>
        <p:spPr>
          <a:xfrm>
            <a:off x="9562226" y="3704247"/>
            <a:ext cx="1279946" cy="38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Slit Coils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EA951-BE5B-4389-AC24-BAFF16DAABE7}"/>
              </a:ext>
            </a:extLst>
          </p:cNvPr>
          <p:cNvSpPr txBox="1"/>
          <p:nvPr/>
        </p:nvSpPr>
        <p:spPr>
          <a:xfrm>
            <a:off x="9379150" y="6499373"/>
            <a:ext cx="16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sheets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AD889-75A2-4C71-B417-A20F45CB03B2}"/>
              </a:ext>
            </a:extLst>
          </p:cNvPr>
          <p:cNvSpPr txBox="1"/>
          <p:nvPr/>
        </p:nvSpPr>
        <p:spPr>
          <a:xfrm>
            <a:off x="3638063" y="2145614"/>
            <a:ext cx="198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Processing </a:t>
            </a:r>
          </a:p>
        </p:txBody>
      </p:sp>
    </p:spTree>
    <p:extLst>
      <p:ext uri="{BB962C8B-B14F-4D97-AF65-F5344CB8AC3E}">
        <p14:creationId xmlns:p14="http://schemas.microsoft.com/office/powerpoint/2010/main" val="423870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6ED3F-591A-48F8-B7A4-469AE4CF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75" y="4212959"/>
            <a:ext cx="2898614" cy="2101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B9B1F-2008-4FF0-B978-28F5644F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26" y="1407270"/>
            <a:ext cx="2725412" cy="21789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072A6F-DFA0-487B-8DAD-45376FE5B21F}"/>
              </a:ext>
            </a:extLst>
          </p:cNvPr>
          <p:cNvSpPr txBox="1">
            <a:spLocks/>
          </p:cNvSpPr>
          <p:nvPr/>
        </p:nvSpPr>
        <p:spPr>
          <a:xfrm>
            <a:off x="1616068" y="669670"/>
            <a:ext cx="7158445" cy="597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BB3BEA-E7CF-4F2B-91F1-15881E79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2A888-2B98-48C8-BA58-CE6F95FF1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68" y="1407270"/>
            <a:ext cx="2898615" cy="2178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E8975E-2990-4BCD-87B5-13EB0DF6D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808" y="4212959"/>
            <a:ext cx="2725413" cy="2136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DBF59-6033-4258-8095-F01933C33E87}"/>
              </a:ext>
            </a:extLst>
          </p:cNvPr>
          <p:cNvSpPr txBox="1"/>
          <p:nvPr/>
        </p:nvSpPr>
        <p:spPr>
          <a:xfrm>
            <a:off x="2416630" y="3626832"/>
            <a:ext cx="159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Steel Pipes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8876D-38F8-40B6-87EC-39929704A294}"/>
              </a:ext>
            </a:extLst>
          </p:cNvPr>
          <p:cNvSpPr txBox="1"/>
          <p:nvPr/>
        </p:nvSpPr>
        <p:spPr>
          <a:xfrm>
            <a:off x="5407982" y="3626832"/>
            <a:ext cx="247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Flat Bar &amp; Square Bar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AECCE-E48E-4C36-8E99-2E383FD49E9D}"/>
              </a:ext>
            </a:extLst>
          </p:cNvPr>
          <p:cNvSpPr txBox="1"/>
          <p:nvPr/>
        </p:nvSpPr>
        <p:spPr>
          <a:xfrm>
            <a:off x="9063828" y="3626832"/>
            <a:ext cx="21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 err="1">
                <a:solidFill>
                  <a:srgbClr val="0000FF"/>
                </a:solidFill>
              </a:rPr>
              <a:t>Checkered</a:t>
            </a:r>
            <a:r>
              <a:rPr lang="en-MY" b="1" dirty="0">
                <a:solidFill>
                  <a:srgbClr val="0000FF"/>
                </a:solidFill>
              </a:rPr>
              <a:t> 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3DFC8-AC7E-4F00-825B-D272819C81DE}"/>
              </a:ext>
            </a:extLst>
          </p:cNvPr>
          <p:cNvSpPr txBox="1"/>
          <p:nvPr/>
        </p:nvSpPr>
        <p:spPr>
          <a:xfrm>
            <a:off x="7609126" y="6353916"/>
            <a:ext cx="206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Expanded Metal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551F92-C459-4845-995C-2090ACA7E3FE}"/>
              </a:ext>
            </a:extLst>
          </p:cNvPr>
          <p:cNvSpPr txBox="1"/>
          <p:nvPr/>
        </p:nvSpPr>
        <p:spPr>
          <a:xfrm>
            <a:off x="3950834" y="6349294"/>
            <a:ext cx="112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C </a:t>
            </a:r>
            <a:r>
              <a:rPr lang="en-MY" b="1" dirty="0" err="1">
                <a:solidFill>
                  <a:srgbClr val="0000FF"/>
                </a:solidFill>
              </a:rPr>
              <a:t>Pulins</a:t>
            </a:r>
            <a:endParaRPr lang="en-MY" b="1" dirty="0">
              <a:solidFill>
                <a:srgbClr val="0000FF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40EA006-D629-4D75-9550-773D91D8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90" y="1407270"/>
            <a:ext cx="2898615" cy="222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69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EB1A-A928-448C-9E66-40B6D84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88606"/>
            <a:ext cx="7098896" cy="78299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MY" sz="4000" b="1" dirty="0">
                <a:solidFill>
                  <a:schemeClr val="tx1"/>
                </a:solidFill>
              </a:rPr>
              <a:t>Group Financial Highlight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3248E-1A7D-4330-9452-62E7F272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62" y="588606"/>
            <a:ext cx="3326538" cy="755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DC7B4-99D0-C776-B46E-3453943B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6658"/>
            <a:ext cx="12192000" cy="30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Group Revenue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506196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685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Profit After Tax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816890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19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CEA56C-48E1-4689-943F-896F29CC0F39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Financial Data – Assets &amp; Earnings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B1745-1067-41FE-8B96-D381A878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68781C-1DDA-429F-86AE-7A6BD5D7D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065157"/>
              </p:ext>
            </p:extLst>
          </p:nvPr>
        </p:nvGraphicFramePr>
        <p:xfrm>
          <a:off x="2216954" y="1561837"/>
          <a:ext cx="9073087" cy="1744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34ED26CD-5E19-40DD-82AA-87B234191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356639"/>
              </p:ext>
            </p:extLst>
          </p:nvPr>
        </p:nvGraphicFramePr>
        <p:xfrm>
          <a:off x="2216954" y="3429000"/>
          <a:ext cx="9073087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857031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1518</TotalTime>
  <Words>566</Words>
  <Application>Microsoft Office PowerPoint</Application>
  <PresentationFormat>Widescreen</PresentationFormat>
  <Paragraphs>160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Wisp</vt:lpstr>
      <vt:lpstr>PowerPoint Presentation</vt:lpstr>
      <vt:lpstr>Plot 40, Lorong Perusahaan Maju 7, Kawasan Perusahaan 4, 13600 Prai, Penang, Malaysia.</vt:lpstr>
      <vt:lpstr>PowerPoint Presentation</vt:lpstr>
      <vt:lpstr>PowerPoint Presentation</vt:lpstr>
      <vt:lpstr>PowerPoint Presentation</vt:lpstr>
      <vt:lpstr>Group Financial Highlight</vt:lpstr>
      <vt:lpstr>Group Revenue By Year</vt:lpstr>
      <vt:lpstr>Profit After Tax By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20th July 2020</dc:title>
  <dc:creator>PC083</dc:creator>
  <cp:lastModifiedBy>KC</cp:lastModifiedBy>
  <cp:revision>134</cp:revision>
  <dcterms:created xsi:type="dcterms:W3CDTF">2020-07-09T02:14:54Z</dcterms:created>
  <dcterms:modified xsi:type="dcterms:W3CDTF">2026-05-25T09:13:16Z</dcterms:modified>
</cp:coreProperties>
</file>