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rawings/drawing2.xml" ContentType="application/vnd.openxmlformats-officedocument.drawingml.chartshapes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drawings/drawing3.xml" ContentType="application/vnd.openxmlformats-officedocument.drawingml.chartshapes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drawings/drawing4.xml" ContentType="application/vnd.openxmlformats-officedocument.drawingml.chartshapes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drawings/drawing5.xml" ContentType="application/vnd.openxmlformats-officedocument.drawingml.chartshapes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drawings/drawing6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18" r:id="rId1"/>
  </p:sldMasterIdLst>
  <p:sldIdLst>
    <p:sldId id="294" r:id="rId2"/>
    <p:sldId id="259" r:id="rId3"/>
    <p:sldId id="300" r:id="rId4"/>
    <p:sldId id="269" r:id="rId5"/>
    <p:sldId id="297" r:id="rId6"/>
    <p:sldId id="282" r:id="rId7"/>
    <p:sldId id="260" r:id="rId8"/>
    <p:sldId id="261" r:id="rId9"/>
    <p:sldId id="290" r:id="rId10"/>
    <p:sldId id="264" r:id="rId11"/>
    <p:sldId id="266" r:id="rId12"/>
    <p:sldId id="262" r:id="rId13"/>
    <p:sldId id="288" r:id="rId14"/>
    <p:sldId id="289" r:id="rId15"/>
    <p:sldId id="293" r:id="rId16"/>
    <p:sldId id="284" r:id="rId17"/>
    <p:sldId id="265" r:id="rId18"/>
    <p:sldId id="298" r:id="rId19"/>
    <p:sldId id="267" r:id="rId2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Untitled Section" id="{9A48078C-CFD2-4039-B0F7-A55A16683611}">
          <p14:sldIdLst>
            <p14:sldId id="294"/>
            <p14:sldId id="259"/>
            <p14:sldId id="300"/>
            <p14:sldId id="269"/>
            <p14:sldId id="297"/>
            <p14:sldId id="282"/>
            <p14:sldId id="260"/>
            <p14:sldId id="261"/>
            <p14:sldId id="290"/>
            <p14:sldId id="264"/>
            <p14:sldId id="266"/>
            <p14:sldId id="262"/>
            <p14:sldId id="288"/>
            <p14:sldId id="289"/>
            <p14:sldId id="293"/>
            <p14:sldId id="284"/>
            <p14:sldId id="265"/>
            <p14:sldId id="298"/>
            <p14:sldId id="267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9900"/>
    <a:srgbClr val="CCFFFF"/>
    <a:srgbClr val="CCFF33"/>
    <a:srgbClr val="FFFFCC"/>
    <a:srgbClr val="CC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6" autoAdjust="0"/>
    <p:restoredTop sz="94660"/>
  </p:normalViewPr>
  <p:slideViewPr>
    <p:cSldViewPr snapToGrid="0">
      <p:cViewPr varScale="1">
        <p:scale>
          <a:sx n="79" d="100"/>
          <a:sy n="79" d="100"/>
        </p:scale>
        <p:origin x="54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chartUserShapes" Target="../drawings/drawing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chartUserShapes" Target="../drawings/drawing3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6.xml"/><Relationship Id="rId1" Type="http://schemas.microsoft.com/office/2011/relationships/chartStyle" Target="style6.xml"/><Relationship Id="rId4" Type="http://schemas.openxmlformats.org/officeDocument/2006/relationships/chartUserShapes" Target="../drawings/drawing4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7.xml"/><Relationship Id="rId1" Type="http://schemas.microsoft.com/office/2011/relationships/chartStyle" Target="style7.xml"/><Relationship Id="rId4" Type="http://schemas.openxmlformats.org/officeDocument/2006/relationships/chartUserShapes" Target="../drawings/drawing5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8.xml"/><Relationship Id="rId1" Type="http://schemas.microsoft.com/office/2011/relationships/chartStyle" Target="style8.xml"/><Relationship Id="rId4" Type="http://schemas.openxmlformats.org/officeDocument/2006/relationships/chartUserShapes" Target="../drawings/drawing6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b="1" dirty="0">
                <a:solidFill>
                  <a:schemeClr val="tx1"/>
                </a:solidFill>
              </a:rPr>
              <a:t>MYR (million)</a:t>
            </a:r>
          </a:p>
        </c:rich>
      </c:tx>
      <c:layout>
        <c:manualLayout>
          <c:xMode val="edge"/>
          <c:yMode val="edge"/>
          <c:x val="8.2639984449098786E-2"/>
          <c:y val="7.4584791749864928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22317059858410754"/>
          <c:y val="0.10268329065752073"/>
          <c:w val="0.87123540263988741"/>
          <c:h val="0.6800439313149196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Revenue</c:v>
                </c:pt>
              </c:strCache>
            </c:strRef>
          </c:tx>
          <c:spPr>
            <a:solidFill>
              <a:srgbClr val="009900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gradFill flip="none" rotWithShape="1">
                <a:gsLst>
                  <a:gs pos="0">
                    <a:srgbClr val="009900"/>
                  </a:gs>
                  <a:gs pos="100000">
                    <a:schemeClr val="bg2">
                      <a:shade val="98000"/>
                      <a:satMod val="120000"/>
                      <a:lumMod val="98000"/>
                    </a:schemeClr>
                  </a:gs>
                </a:gsLst>
                <a:lin ang="13500000" scaled="1"/>
                <a:tileRect/>
              </a:gradFill>
              <a:ln>
                <a:solidFill>
                  <a:srgbClr val="0099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C-511C-4999-BC9A-7A068B71DA7B}"/>
              </c:ext>
            </c:extLst>
          </c:dPt>
          <c:dPt>
            <c:idx val="1"/>
            <c:invertIfNegative val="0"/>
            <c:bubble3D val="0"/>
            <c:spPr>
              <a:gradFill>
                <a:gsLst>
                  <a:gs pos="0">
                    <a:srgbClr val="009900"/>
                  </a:gs>
                  <a:gs pos="100000">
                    <a:schemeClr val="bg2">
                      <a:shade val="98000"/>
                      <a:satMod val="120000"/>
                      <a:lumMod val="98000"/>
                    </a:schemeClr>
                  </a:gs>
                </a:gsLst>
                <a:lin ang="13500000" scaled="1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D-511C-4999-BC9A-7A068B71DA7B}"/>
              </c:ext>
            </c:extLst>
          </c:dPt>
          <c:dPt>
            <c:idx val="2"/>
            <c:invertIfNegative val="0"/>
            <c:bubble3D val="0"/>
            <c:spPr>
              <a:gradFill>
                <a:gsLst>
                  <a:gs pos="0">
                    <a:srgbClr val="009900"/>
                  </a:gs>
                  <a:gs pos="100000">
                    <a:schemeClr val="bg2">
                      <a:shade val="98000"/>
                      <a:satMod val="120000"/>
                      <a:lumMod val="98000"/>
                    </a:schemeClr>
                  </a:gs>
                </a:gsLst>
                <a:lin ang="13500000" scaled="1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511C-4999-BC9A-7A068B71DA7B}"/>
              </c:ext>
            </c:extLst>
          </c:dPt>
          <c:dPt>
            <c:idx val="3"/>
            <c:invertIfNegative val="0"/>
            <c:bubble3D val="0"/>
            <c:spPr>
              <a:gradFill>
                <a:gsLst>
                  <a:gs pos="0">
                    <a:srgbClr val="009900"/>
                  </a:gs>
                  <a:gs pos="100000">
                    <a:schemeClr val="bg2">
                      <a:shade val="98000"/>
                      <a:satMod val="120000"/>
                      <a:lumMod val="98000"/>
                    </a:schemeClr>
                  </a:gs>
                </a:gsLst>
                <a:lin ang="13500000" scaled="1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511C-4999-BC9A-7A068B71DA7B}"/>
              </c:ext>
            </c:extLst>
          </c:dPt>
          <c:dPt>
            <c:idx val="4"/>
            <c:invertIfNegative val="0"/>
            <c:bubble3D val="0"/>
            <c:spPr>
              <a:gradFill>
                <a:gsLst>
                  <a:gs pos="0">
                    <a:srgbClr val="0000FF"/>
                  </a:gs>
                  <a:gs pos="100000">
                    <a:schemeClr val="bg2">
                      <a:shade val="98000"/>
                      <a:satMod val="120000"/>
                      <a:lumMod val="98000"/>
                    </a:schemeClr>
                  </a:gs>
                </a:gsLst>
                <a:lin ang="13500000" scaled="1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511C-4999-BC9A-7A068B71DA7B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Sheet1!$A$2:$A$6</c:f>
              <c:numCache>
                <c:formatCode>General</c:formatCode>
                <c:ptCount val="5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</c:numCache>
            </c:numRef>
          </c:cat>
          <c:val>
            <c:numRef>
              <c:f>Sheet1!$B$2:$B$6</c:f>
              <c:numCache>
                <c:formatCode>#,##0.00</c:formatCode>
                <c:ptCount val="5"/>
                <c:pt idx="0">
                  <c:v>260.55</c:v>
                </c:pt>
                <c:pt idx="1">
                  <c:v>238.18</c:v>
                </c:pt>
                <c:pt idx="2">
                  <c:v>239.15</c:v>
                </c:pt>
                <c:pt idx="3">
                  <c:v>388.65</c:v>
                </c:pt>
                <c:pt idx="4">
                  <c:v>434.3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511C-4999-BC9A-7A068B71DA7B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20"/>
        <c:axId val="409603048"/>
        <c:axId val="409601408"/>
      </c:barChart>
      <c:lineChart>
        <c:grouping val="standard"/>
        <c:varyColors val="0"/>
        <c:ser>
          <c:idx val="1"/>
          <c:order val="1"/>
          <c:tx>
            <c:strRef>
              <c:f>Sheet1!$C$1</c:f>
              <c:strCache>
                <c:ptCount val="1"/>
                <c:pt idx="0">
                  <c:v>Growth on revenue</c:v>
                </c:pt>
              </c:strCache>
            </c:strRef>
          </c:tx>
          <c:spPr>
            <a:ln w="31750" cap="rnd">
              <a:solidFill>
                <a:schemeClr val="accent2">
                  <a:tint val="77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rgbClr val="FF0000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Sheet1!$A$2:$A$6</c:f>
              <c:numCache>
                <c:formatCode>General</c:formatCode>
                <c:ptCount val="5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</c:numCache>
            </c:numRef>
          </c:cat>
          <c:val>
            <c:numRef>
              <c:f>Sheet1!$C$2:$C$6</c:f>
              <c:numCache>
                <c:formatCode>0.00%</c:formatCode>
                <c:ptCount val="5"/>
                <c:pt idx="0">
                  <c:v>1.11E-2</c:v>
                </c:pt>
                <c:pt idx="1">
                  <c:v>-8.5900000000000004E-2</c:v>
                </c:pt>
                <c:pt idx="2">
                  <c:v>4.1000000000000003E-3</c:v>
                </c:pt>
                <c:pt idx="3">
                  <c:v>0.62519999999999998</c:v>
                </c:pt>
                <c:pt idx="4">
                  <c:v>0.11749999999999999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E-511C-4999-BC9A-7A068B71DA7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09603048"/>
        <c:axId val="409601408"/>
      </c:lineChart>
      <c:catAx>
        <c:axId val="4096030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FFFF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09601408"/>
        <c:crosses val="autoZero"/>
        <c:auto val="1"/>
        <c:lblAlgn val="ctr"/>
        <c:lblOffset val="100"/>
        <c:noMultiLvlLbl val="0"/>
      </c:catAx>
      <c:valAx>
        <c:axId val="409601408"/>
        <c:scaling>
          <c:orientation val="minMax"/>
          <c:max val="440"/>
          <c:min val="2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>
              <a:innerShdw blurRad="63500" dist="50800" dir="16200000">
                <a:prstClr val="black">
                  <a:alpha val="50000"/>
                </a:prstClr>
              </a:innerShdw>
            </a:effectLst>
          </c:spPr>
        </c:majorGridlines>
        <c:numFmt formatCode="#,##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09603048"/>
        <c:crosses val="autoZero"/>
        <c:crossBetween val="between"/>
        <c:majorUnit val="40"/>
        <c:minorUnit val="20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400" b="1" i="0" u="none" strike="noStrike" kern="1200" baseline="0">
                <a:ln>
                  <a:noFill/>
                </a:ln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dTable>
      <c:spPr>
        <a:noFill/>
        <a:ln w="25400"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>
          <a:solidFill>
            <a:srgbClr val="FFFF00"/>
          </a:solidFill>
        </a:defRPr>
      </a:pPr>
      <a:endParaRPr lang="en-US"/>
    </a:p>
  </c:txPr>
  <c:externalData r:id="rId3">
    <c:autoUpdate val="0"/>
  </c:externalData>
  <c:userShapes r:id="rId4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b="1" dirty="0">
                <a:solidFill>
                  <a:schemeClr val="tx1"/>
                </a:solidFill>
              </a:rPr>
              <a:t>MYR (million)</a:t>
            </a:r>
          </a:p>
        </c:rich>
      </c:tx>
      <c:layout>
        <c:manualLayout>
          <c:xMode val="edge"/>
          <c:yMode val="edge"/>
          <c:x val="8.2639984449098786E-2"/>
          <c:y val="7.4584791749864928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22317059858410754"/>
          <c:y val="0.10268329065752073"/>
          <c:w val="0.87123540263988741"/>
          <c:h val="0.6800439313149196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PAT</c:v>
                </c:pt>
              </c:strCache>
            </c:strRef>
          </c:tx>
          <c:spPr>
            <a:solidFill>
              <a:srgbClr val="009900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gradFill flip="none" rotWithShape="1">
                <a:gsLst>
                  <a:gs pos="0">
                    <a:srgbClr val="009900"/>
                  </a:gs>
                  <a:gs pos="100000">
                    <a:schemeClr val="bg2">
                      <a:shade val="98000"/>
                      <a:satMod val="120000"/>
                      <a:lumMod val="98000"/>
                    </a:schemeClr>
                  </a:gs>
                </a:gsLst>
                <a:lin ang="13500000" scaled="1"/>
                <a:tileRect/>
              </a:gradFill>
              <a:ln>
                <a:solidFill>
                  <a:srgbClr val="0099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C-511C-4999-BC9A-7A068B71DA7B}"/>
              </c:ext>
            </c:extLst>
          </c:dPt>
          <c:dPt>
            <c:idx val="1"/>
            <c:invertIfNegative val="0"/>
            <c:bubble3D val="0"/>
            <c:spPr>
              <a:gradFill>
                <a:gsLst>
                  <a:gs pos="0">
                    <a:srgbClr val="009900"/>
                  </a:gs>
                  <a:gs pos="100000">
                    <a:schemeClr val="bg2">
                      <a:shade val="98000"/>
                      <a:satMod val="120000"/>
                      <a:lumMod val="98000"/>
                    </a:schemeClr>
                  </a:gs>
                </a:gsLst>
                <a:lin ang="13500000" scaled="1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D-511C-4999-BC9A-7A068B71DA7B}"/>
              </c:ext>
            </c:extLst>
          </c:dPt>
          <c:dPt>
            <c:idx val="2"/>
            <c:invertIfNegative val="0"/>
            <c:bubble3D val="0"/>
            <c:spPr>
              <a:gradFill>
                <a:gsLst>
                  <a:gs pos="0">
                    <a:srgbClr val="009900"/>
                  </a:gs>
                  <a:gs pos="100000">
                    <a:schemeClr val="bg2">
                      <a:shade val="98000"/>
                      <a:satMod val="120000"/>
                      <a:lumMod val="98000"/>
                    </a:schemeClr>
                  </a:gs>
                </a:gsLst>
                <a:lin ang="13500000" scaled="1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511C-4999-BC9A-7A068B71DA7B}"/>
              </c:ext>
            </c:extLst>
          </c:dPt>
          <c:dPt>
            <c:idx val="3"/>
            <c:invertIfNegative val="0"/>
            <c:bubble3D val="0"/>
            <c:spPr>
              <a:gradFill>
                <a:gsLst>
                  <a:gs pos="0">
                    <a:srgbClr val="009900"/>
                  </a:gs>
                  <a:gs pos="100000">
                    <a:schemeClr val="bg2">
                      <a:shade val="98000"/>
                      <a:satMod val="120000"/>
                      <a:lumMod val="98000"/>
                    </a:schemeClr>
                  </a:gs>
                </a:gsLst>
                <a:lin ang="13500000" scaled="1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511C-4999-BC9A-7A068B71DA7B}"/>
              </c:ext>
            </c:extLst>
          </c:dPt>
          <c:dPt>
            <c:idx val="4"/>
            <c:invertIfNegative val="0"/>
            <c:bubble3D val="0"/>
            <c:spPr>
              <a:gradFill>
                <a:gsLst>
                  <a:gs pos="0">
                    <a:srgbClr val="0000FF"/>
                  </a:gs>
                  <a:gs pos="100000">
                    <a:schemeClr val="bg2">
                      <a:shade val="98000"/>
                      <a:satMod val="120000"/>
                      <a:lumMod val="98000"/>
                    </a:schemeClr>
                  </a:gs>
                </a:gsLst>
                <a:lin ang="13500000" scaled="1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511C-4999-BC9A-7A068B71DA7B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Sheet1!$A$2:$A$6</c:f>
              <c:numCache>
                <c:formatCode>General</c:formatCode>
                <c:ptCount val="5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</c:numCache>
            </c:numRef>
          </c:cat>
          <c:val>
            <c:numRef>
              <c:f>Sheet1!$B$2:$B$6</c:f>
              <c:numCache>
                <c:formatCode>#,##0.00</c:formatCode>
                <c:ptCount val="5"/>
                <c:pt idx="0">
                  <c:v>11.281000000000001</c:v>
                </c:pt>
                <c:pt idx="1">
                  <c:v>0.39800000000000002</c:v>
                </c:pt>
                <c:pt idx="2">
                  <c:v>9.2680000000000007</c:v>
                </c:pt>
                <c:pt idx="3">
                  <c:v>62.619</c:v>
                </c:pt>
                <c:pt idx="4">
                  <c:v>13.125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511C-4999-BC9A-7A068B71DA7B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20"/>
        <c:axId val="409603048"/>
        <c:axId val="409601408"/>
      </c:barChart>
      <c:lineChart>
        <c:grouping val="standard"/>
        <c:varyColors val="0"/>
        <c:ser>
          <c:idx val="1"/>
          <c:order val="1"/>
          <c:tx>
            <c:strRef>
              <c:f>Sheet1!$C$1</c:f>
              <c:strCache>
                <c:ptCount val="1"/>
                <c:pt idx="0">
                  <c:v>Growth on PAT</c:v>
                </c:pt>
              </c:strCache>
            </c:strRef>
          </c:tx>
          <c:spPr>
            <a:ln w="31750" cap="rnd">
              <a:solidFill>
                <a:schemeClr val="accent2">
                  <a:tint val="77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Sheet1!$A$2:$A$6</c:f>
              <c:numCache>
                <c:formatCode>General</c:formatCode>
                <c:ptCount val="5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</c:numCache>
            </c:numRef>
          </c:cat>
          <c:val>
            <c:numRef>
              <c:f>Sheet1!$C$2:$C$6</c:f>
              <c:numCache>
                <c:formatCode>0.00%</c:formatCode>
                <c:ptCount val="5"/>
                <c:pt idx="0">
                  <c:v>-0.28220000000000001</c:v>
                </c:pt>
                <c:pt idx="1">
                  <c:v>-0.9647</c:v>
                </c:pt>
                <c:pt idx="2">
                  <c:v>22.2864</c:v>
                </c:pt>
                <c:pt idx="3">
                  <c:v>5.7565</c:v>
                </c:pt>
                <c:pt idx="4">
                  <c:v>-0.79039999999999999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E-511C-4999-BC9A-7A068B71DA7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09603048"/>
        <c:axId val="409601408"/>
      </c:lineChart>
      <c:catAx>
        <c:axId val="4096030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FFFF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09601408"/>
        <c:crosses val="autoZero"/>
        <c:auto val="1"/>
        <c:lblAlgn val="ctr"/>
        <c:lblOffset val="100"/>
        <c:noMultiLvlLbl val="0"/>
      </c:catAx>
      <c:valAx>
        <c:axId val="4096014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>
              <a:innerShdw blurRad="63500" dist="50800" dir="16200000">
                <a:prstClr val="black">
                  <a:alpha val="50000"/>
                </a:prstClr>
              </a:innerShdw>
            </a:effectLst>
          </c:spPr>
        </c:majorGridlines>
        <c:numFmt formatCode="#,##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09603048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400" b="1" i="0" u="none" strike="noStrike" kern="1200" baseline="0">
                <a:ln>
                  <a:noFill/>
                </a:ln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dTable>
      <c:spPr>
        <a:noFill/>
        <a:ln w="25400"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>
          <a:solidFill>
            <a:srgbClr val="FFFF00"/>
          </a:solidFill>
        </a:defRPr>
      </a:pPr>
      <a:endParaRPr lang="en-US"/>
    </a:p>
  </c:txPr>
  <c:externalData r:id="rId3">
    <c:autoUpdate val="0"/>
  </c:externalData>
  <c:userShapes r:id="rId4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0" i="0" u="none" strike="noStrike" kern="1200" spc="0" baseline="0">
                <a:solidFill>
                  <a:schemeClr val="tx1"/>
                </a:solidFill>
                <a:latin typeface="Century Gothic" panose="020B0502020202020204" pitchFamily="34" charset="0"/>
                <a:ea typeface="+mj-ea"/>
                <a:cs typeface="+mn-cs"/>
              </a:defRPr>
            </a:pPr>
            <a:r>
              <a:rPr lang="en-US" sz="1600" b="1" baseline="0" dirty="0">
                <a:solidFill>
                  <a:schemeClr val="tx1"/>
                </a:solidFill>
                <a:latin typeface="Century Gothic" panose="020B0502020202020204" pitchFamily="34" charset="0"/>
                <a:ea typeface="+mj-ea"/>
              </a:rPr>
              <a:t>Earnings Per Share (</a:t>
            </a:r>
            <a:r>
              <a:rPr lang="en-US" sz="1600" b="1" baseline="0" dirty="0" err="1">
                <a:solidFill>
                  <a:schemeClr val="tx1"/>
                </a:solidFill>
                <a:latin typeface="Century Gothic" panose="020B0502020202020204" pitchFamily="34" charset="0"/>
                <a:ea typeface="+mj-ea"/>
              </a:rPr>
              <a:t>sen</a:t>
            </a:r>
            <a:r>
              <a:rPr lang="en-US" sz="1600" b="1" baseline="0" dirty="0">
                <a:solidFill>
                  <a:schemeClr val="tx1"/>
                </a:solidFill>
                <a:latin typeface="Century Gothic" panose="020B0502020202020204" pitchFamily="34" charset="0"/>
                <a:ea typeface="+mj-ea"/>
              </a:rPr>
              <a:t>)</a:t>
            </a:r>
          </a:p>
        </c:rich>
      </c:tx>
      <c:layout>
        <c:manualLayout>
          <c:xMode val="edge"/>
          <c:yMode val="edge"/>
          <c:x val="7.6756889763779593E-3"/>
          <c:y val="1.643621454566161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spc="0" baseline="0">
              <a:solidFill>
                <a:schemeClr val="tx1"/>
              </a:solidFill>
              <a:latin typeface="Century Gothic" panose="020B0502020202020204" pitchFamily="34" charset="0"/>
              <a:ea typeface="+mj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5.5989764013064131E-2"/>
          <c:y val="0.31174583997679994"/>
          <c:w val="0.92861305088334323"/>
          <c:h val="0.48073900948062326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Earnings Per Share (sen)</c:v>
                </c:pt>
              </c:strCache>
            </c:strRef>
          </c:tx>
          <c:spPr>
            <a:ln w="28575" cap="rnd">
              <a:solidFill>
                <a:srgbClr val="0000FF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latin typeface="Century Gothic" panose="020B0502020202020204" pitchFamily="34" charset="0"/>
                    <a:ea typeface="+mj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FYE 2018</c:v>
                </c:pt>
                <c:pt idx="1">
                  <c:v>FYE 2019</c:v>
                </c:pt>
                <c:pt idx="2">
                  <c:v>FYE 2020</c:v>
                </c:pt>
                <c:pt idx="3">
                  <c:v>FYE 2021</c:v>
                </c:pt>
                <c:pt idx="4">
                  <c:v>FYE 2022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3.89</c:v>
                </c:pt>
                <c:pt idx="1">
                  <c:v>0.12</c:v>
                </c:pt>
                <c:pt idx="2">
                  <c:v>2.66</c:v>
                </c:pt>
                <c:pt idx="3">
                  <c:v>17.940000000000001</c:v>
                </c:pt>
                <c:pt idx="4">
                  <c:v>3.76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ED99-4E45-9989-54CF1E793C6B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610431368"/>
        <c:axId val="610431696"/>
      </c:lineChart>
      <c:catAx>
        <c:axId val="61043136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endParaRPr lang="en-US"/>
          </a:p>
        </c:txPr>
        <c:crossAx val="610431696"/>
        <c:crosses val="autoZero"/>
        <c:auto val="1"/>
        <c:lblAlgn val="ctr"/>
        <c:lblOffset val="100"/>
        <c:noMultiLvlLbl val="0"/>
      </c:catAx>
      <c:valAx>
        <c:axId val="610431696"/>
        <c:scaling>
          <c:orientation val="minMax"/>
          <c:max val="18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10431368"/>
        <c:crosses val="autoZero"/>
        <c:crossBetween val="between"/>
        <c:majorUnit val="6"/>
        <c:minorUnit val="6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Net Current Assets</c:v>
                </c:pt>
              </c:strCache>
            </c:strRef>
          </c:tx>
          <c:spPr>
            <a:gradFill flip="none" rotWithShape="1">
              <a:gsLst>
                <a:gs pos="0">
                  <a:srgbClr val="009900">
                    <a:tint val="66000"/>
                    <a:satMod val="160000"/>
                  </a:srgbClr>
                </a:gs>
                <a:gs pos="0">
                  <a:srgbClr val="009900"/>
                </a:gs>
                <a:gs pos="100000">
                  <a:srgbClr val="009900">
                    <a:tint val="23500"/>
                    <a:satMod val="160000"/>
                  </a:srgbClr>
                </a:gs>
              </a:gsLst>
              <a:lin ang="13500000" scaled="1"/>
              <a:tileRect/>
            </a:gradFill>
            <a:ln>
              <a:noFill/>
            </a:ln>
            <a:effectLst/>
          </c:spPr>
          <c:invertIfNegative val="0"/>
          <c:dPt>
            <c:idx val="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10F4-4747-BC58-16D9A86F3F75}"/>
              </c:ext>
            </c:extLst>
          </c:dPt>
          <c:dPt>
            <c:idx val="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3-10F4-4747-BC58-16D9A86F3F75}"/>
              </c:ext>
            </c:extLst>
          </c:dPt>
          <c:dPt>
            <c:idx val="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5-10F4-4747-BC58-16D9A86F3F75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latin typeface="Century Gothic" panose="020B0502020202020204" pitchFamily="34" charset="0"/>
                    <a:ea typeface="+mj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FYE2018</c:v>
                </c:pt>
                <c:pt idx="1">
                  <c:v>FYE2019</c:v>
                </c:pt>
                <c:pt idx="2">
                  <c:v>FYE2020</c:v>
                </c:pt>
                <c:pt idx="3">
                  <c:v>FYE2021</c:v>
                </c:pt>
                <c:pt idx="4">
                  <c:v>FYE2022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92.61</c:v>
                </c:pt>
                <c:pt idx="1">
                  <c:v>127.89</c:v>
                </c:pt>
                <c:pt idx="2">
                  <c:v>138.63</c:v>
                </c:pt>
                <c:pt idx="3">
                  <c:v>189.58</c:v>
                </c:pt>
                <c:pt idx="4">
                  <c:v>157.69999999999999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10F4-4747-BC58-16D9A86F3F75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Total Assets</c:v>
                </c:pt>
              </c:strCache>
            </c:strRef>
          </c:tx>
          <c:spPr>
            <a:gradFill flip="none" rotWithShape="1">
              <a:gsLst>
                <a:gs pos="0">
                  <a:srgbClr val="0000FF"/>
                </a:gs>
                <a:gs pos="0">
                  <a:srgbClr val="0000FF"/>
                </a:gs>
                <a:gs pos="100000">
                  <a:srgbClr val="0000FF">
                    <a:tint val="23500"/>
                    <a:satMod val="160000"/>
                  </a:srgbClr>
                </a:gs>
              </a:gsLst>
              <a:lin ang="13800000" scaled="0"/>
              <a:tileRect/>
            </a:gra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gradFill flip="none" rotWithShape="1">
                <a:gsLst>
                  <a:gs pos="0">
                    <a:srgbClr val="0000FF"/>
                  </a:gs>
                  <a:gs pos="0">
                    <a:srgbClr val="0000FF"/>
                  </a:gs>
                  <a:gs pos="100000">
                    <a:srgbClr val="0000FF">
                      <a:tint val="23500"/>
                      <a:satMod val="160000"/>
                    </a:srgbClr>
                  </a:gs>
                </a:gsLst>
                <a:lin ang="13500000" scaled="1"/>
                <a:tileRect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E-10F4-4747-BC58-16D9A86F3F75}"/>
              </c:ext>
            </c:extLst>
          </c:dPt>
          <c:dPt>
            <c:idx val="1"/>
            <c:invertIfNegative val="0"/>
            <c:bubble3D val="0"/>
            <c:spPr>
              <a:gradFill flip="none" rotWithShape="1">
                <a:gsLst>
                  <a:gs pos="0">
                    <a:srgbClr val="0000FF"/>
                  </a:gs>
                  <a:gs pos="0">
                    <a:srgbClr val="0000FF"/>
                  </a:gs>
                  <a:gs pos="100000">
                    <a:srgbClr val="0000FF">
                      <a:tint val="23500"/>
                      <a:satMod val="160000"/>
                    </a:srgbClr>
                  </a:gs>
                </a:gsLst>
                <a:lin ang="13500000" scaled="1"/>
                <a:tileRect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F-10F4-4747-BC58-16D9A86F3F75}"/>
              </c:ext>
            </c:extLst>
          </c:dPt>
          <c:dPt>
            <c:idx val="2"/>
            <c:invertIfNegative val="0"/>
            <c:bubble3D val="0"/>
            <c:spPr>
              <a:gradFill flip="none" rotWithShape="1">
                <a:gsLst>
                  <a:gs pos="0">
                    <a:srgbClr val="0000FF"/>
                  </a:gs>
                  <a:gs pos="0">
                    <a:srgbClr val="0000FF"/>
                  </a:gs>
                  <a:gs pos="100000">
                    <a:srgbClr val="0000FF">
                      <a:tint val="23500"/>
                      <a:satMod val="160000"/>
                    </a:srgbClr>
                  </a:gs>
                </a:gsLst>
                <a:lin ang="13500000" scaled="1"/>
                <a:tileRect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0-10F4-4747-BC58-16D9A86F3F75}"/>
              </c:ext>
            </c:extLst>
          </c:dPt>
          <c:dPt>
            <c:idx val="3"/>
            <c:invertIfNegative val="0"/>
            <c:bubble3D val="0"/>
            <c:spPr>
              <a:gradFill flip="none" rotWithShape="1">
                <a:gsLst>
                  <a:gs pos="0">
                    <a:srgbClr val="0000FF"/>
                  </a:gs>
                  <a:gs pos="0">
                    <a:srgbClr val="0000FF"/>
                  </a:gs>
                  <a:gs pos="100000">
                    <a:srgbClr val="0000FF">
                      <a:tint val="23500"/>
                      <a:satMod val="160000"/>
                    </a:srgbClr>
                  </a:gs>
                </a:gsLst>
                <a:lin ang="13500000" scaled="1"/>
                <a:tileRect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8-10F4-4747-BC58-16D9A86F3F75}"/>
              </c:ext>
            </c:extLst>
          </c:dPt>
          <c:dPt>
            <c:idx val="4"/>
            <c:invertIfNegative val="0"/>
            <c:bubble3D val="0"/>
            <c:spPr>
              <a:gradFill flip="none" rotWithShape="1">
                <a:gsLst>
                  <a:gs pos="0">
                    <a:srgbClr val="0000FF"/>
                  </a:gs>
                  <a:gs pos="0">
                    <a:srgbClr val="0000FF"/>
                  </a:gs>
                  <a:gs pos="100000">
                    <a:srgbClr val="0000FF">
                      <a:tint val="23500"/>
                      <a:satMod val="160000"/>
                    </a:srgbClr>
                  </a:gs>
                </a:gsLst>
                <a:lin ang="13500000" scaled="1"/>
                <a:tileRect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A-10F4-4747-BC58-16D9A86F3F75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latin typeface="Century Gothic" panose="020B0502020202020204" pitchFamily="34" charset="0"/>
                    <a:ea typeface="+mj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FYE2018</c:v>
                </c:pt>
                <c:pt idx="1">
                  <c:v>FYE2019</c:v>
                </c:pt>
                <c:pt idx="2">
                  <c:v>FYE2020</c:v>
                </c:pt>
                <c:pt idx="3">
                  <c:v>FYE2021</c:v>
                </c:pt>
                <c:pt idx="4">
                  <c:v>FYE2022</c:v>
                </c:pt>
              </c:strCache>
            </c:strRef>
          </c:cat>
          <c:val>
            <c:numRef>
              <c:f>Sheet1!$C$2:$C$6</c:f>
              <c:numCache>
                <c:formatCode>General</c:formatCode>
                <c:ptCount val="5"/>
                <c:pt idx="0">
                  <c:v>202.97</c:v>
                </c:pt>
                <c:pt idx="1">
                  <c:v>253.21</c:v>
                </c:pt>
                <c:pt idx="2">
                  <c:v>249.71</c:v>
                </c:pt>
                <c:pt idx="3">
                  <c:v>399.16</c:v>
                </c:pt>
                <c:pt idx="4">
                  <c:v>377.56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10F4-4747-BC58-16D9A86F3F75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axId val="409603048"/>
        <c:axId val="409601408"/>
      </c:barChart>
      <c:catAx>
        <c:axId val="4096030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500" b="1" i="0" u="none" strike="noStrike" kern="1200" baseline="0">
                <a:solidFill>
                  <a:schemeClr val="tx1"/>
                </a:solidFill>
                <a:latin typeface="Century Gothic" panose="020B0502020202020204" pitchFamily="34" charset="0"/>
                <a:ea typeface="+mj-ea"/>
                <a:cs typeface="+mn-cs"/>
              </a:defRPr>
            </a:pPr>
            <a:endParaRPr lang="en-US"/>
          </a:p>
        </c:txPr>
        <c:crossAx val="409601408"/>
        <c:crosses val="autoZero"/>
        <c:auto val="1"/>
        <c:lblAlgn val="ctr"/>
        <c:lblOffset val="100"/>
        <c:noMultiLvlLbl val="0"/>
      </c:catAx>
      <c:valAx>
        <c:axId val="409601408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409603048"/>
        <c:crosses val="autoZero"/>
        <c:crossBetween val="between"/>
        <c:majorUnit val="10"/>
        <c:minorUnit val="1"/>
      </c:valAx>
      <c:spPr>
        <a:noFill/>
        <a:ln w="25400"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1"/>
              </a:solidFill>
              <a:latin typeface="Century Gothic" panose="020B0502020202020204" pitchFamily="34" charset="0"/>
              <a:ea typeface="+mj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</a:defRPr>
      </a:pPr>
      <a:endParaRPr lang="en-US"/>
    </a:p>
  </c:txPr>
  <c:externalData r:id="rId3">
    <c:autoUpdate val="0"/>
  </c:externalData>
  <c:userShapes r:id="rId4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0" i="0" u="none" strike="noStrike" kern="1200" spc="0" baseline="0">
                <a:solidFill>
                  <a:schemeClr val="tx1"/>
                </a:solidFill>
                <a:latin typeface="Century Gothic" panose="020B0502020202020204" pitchFamily="34" charset="0"/>
                <a:ea typeface="+mj-ea"/>
                <a:cs typeface="+mn-cs"/>
              </a:defRPr>
            </a:pPr>
            <a:r>
              <a:rPr lang="en-US" sz="1600" b="1" baseline="0" dirty="0">
                <a:solidFill>
                  <a:schemeClr val="tx1"/>
                </a:solidFill>
                <a:latin typeface="Century Gothic" panose="020B0502020202020204" pitchFamily="34" charset="0"/>
                <a:ea typeface="+mj-ea"/>
              </a:rPr>
              <a:t>Gearing Ratio (times)</a:t>
            </a:r>
          </a:p>
        </c:rich>
      </c:tx>
      <c:layout>
        <c:manualLayout>
          <c:xMode val="edge"/>
          <c:yMode val="edge"/>
          <c:x val="7.6756889763779593E-3"/>
          <c:y val="1.643621454566161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spc="0" baseline="0">
              <a:solidFill>
                <a:schemeClr val="tx1"/>
              </a:solidFill>
              <a:latin typeface="Century Gothic" panose="020B0502020202020204" pitchFamily="34" charset="0"/>
              <a:ea typeface="+mj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6.3184448688742872E-2"/>
          <c:y val="0.26079508396845064"/>
          <c:w val="0.93281228318432308"/>
          <c:h val="0.53168976548897262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Earnings Per Share (sen)</c:v>
                </c:pt>
              </c:strCache>
            </c:strRef>
          </c:tx>
          <c:spPr>
            <a:ln w="28575" cap="rnd">
              <a:solidFill>
                <a:srgbClr val="0000FF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latin typeface="Century Gothic" panose="020B0502020202020204" pitchFamily="34" charset="0"/>
                    <a:ea typeface="+mj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FYE 2018</c:v>
                </c:pt>
                <c:pt idx="1">
                  <c:v>FYE 2019</c:v>
                </c:pt>
                <c:pt idx="2">
                  <c:v>FYE 2020</c:v>
                </c:pt>
                <c:pt idx="3">
                  <c:v>FYE 2021</c:v>
                </c:pt>
                <c:pt idx="4">
                  <c:v>FYE 2022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0.12</c:v>
                </c:pt>
                <c:pt idx="1">
                  <c:v>0.19</c:v>
                </c:pt>
                <c:pt idx="2">
                  <c:v>0.13</c:v>
                </c:pt>
                <c:pt idx="3">
                  <c:v>0.21</c:v>
                </c:pt>
                <c:pt idx="4">
                  <c:v>0.26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ED99-4E45-9989-54CF1E793C6B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610431368"/>
        <c:axId val="610431696"/>
      </c:lineChart>
      <c:catAx>
        <c:axId val="61043136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/>
                </a:solidFill>
                <a:latin typeface="Century Gothic" panose="020B0502020202020204" pitchFamily="34" charset="0"/>
                <a:ea typeface="+mj-ea"/>
                <a:cs typeface="+mn-cs"/>
              </a:defRPr>
            </a:pPr>
            <a:endParaRPr lang="en-US"/>
          </a:p>
        </c:txPr>
        <c:crossAx val="610431696"/>
        <c:crosses val="autoZero"/>
        <c:auto val="1"/>
        <c:lblAlgn val="ctr"/>
        <c:lblOffset val="100"/>
        <c:noMultiLvlLbl val="0"/>
      </c:catAx>
      <c:valAx>
        <c:axId val="610431696"/>
        <c:scaling>
          <c:orientation val="minMax"/>
          <c:max val="0.4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10431368"/>
        <c:crosses val="autoZero"/>
        <c:crossBetween val="between"/>
        <c:majorUnit val="0.2"/>
        <c:minorUnit val="0.2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Cash &amp; Cash equivalents</c:v>
                </c:pt>
              </c:strCache>
            </c:strRef>
          </c:tx>
          <c:spPr>
            <a:gradFill flip="none" rotWithShape="1">
              <a:gsLst>
                <a:gs pos="0">
                  <a:srgbClr val="009900">
                    <a:tint val="66000"/>
                    <a:satMod val="160000"/>
                  </a:srgbClr>
                </a:gs>
                <a:gs pos="0">
                  <a:srgbClr val="009900"/>
                </a:gs>
                <a:gs pos="100000">
                  <a:srgbClr val="009900">
                    <a:tint val="23500"/>
                    <a:satMod val="160000"/>
                  </a:srgbClr>
                </a:gs>
              </a:gsLst>
              <a:lin ang="13500000" scaled="1"/>
              <a:tileRect/>
            </a:gradFill>
            <a:ln>
              <a:noFill/>
            </a:ln>
            <a:effectLst/>
          </c:spPr>
          <c:invertIfNegative val="0"/>
          <c:dPt>
            <c:idx val="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10F4-4747-BC58-16D9A86F3F75}"/>
              </c:ext>
            </c:extLst>
          </c:dPt>
          <c:dPt>
            <c:idx val="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3-10F4-4747-BC58-16D9A86F3F75}"/>
              </c:ext>
            </c:extLst>
          </c:dPt>
          <c:dPt>
            <c:idx val="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5-10F4-4747-BC58-16D9A86F3F75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FYE2018</c:v>
                </c:pt>
                <c:pt idx="1">
                  <c:v>FYE2019</c:v>
                </c:pt>
                <c:pt idx="2">
                  <c:v>FYE2020</c:v>
                </c:pt>
                <c:pt idx="3">
                  <c:v>FYE2021</c:v>
                </c:pt>
                <c:pt idx="4">
                  <c:v>FYE2022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14.82</c:v>
                </c:pt>
                <c:pt idx="1">
                  <c:v>37.9</c:v>
                </c:pt>
                <c:pt idx="2" formatCode="0.00">
                  <c:v>42.98</c:v>
                </c:pt>
                <c:pt idx="3">
                  <c:v>72.03</c:v>
                </c:pt>
                <c:pt idx="4">
                  <c:v>50.68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10F4-4747-BC58-16D9A86F3F75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Borrowings</c:v>
                </c:pt>
              </c:strCache>
            </c:strRef>
          </c:tx>
          <c:spPr>
            <a:gradFill flip="none" rotWithShape="1">
              <a:gsLst>
                <a:gs pos="0">
                  <a:srgbClr val="0000FF"/>
                </a:gs>
                <a:gs pos="0">
                  <a:srgbClr val="0000FF"/>
                </a:gs>
                <a:gs pos="100000">
                  <a:srgbClr val="0000FF">
                    <a:tint val="23500"/>
                    <a:satMod val="160000"/>
                  </a:srgbClr>
                </a:gs>
              </a:gsLst>
              <a:lin ang="13800000" scaled="0"/>
              <a:tileRect/>
            </a:gradFill>
            <a:ln>
              <a:noFill/>
            </a:ln>
            <a:effectLst/>
          </c:spPr>
          <c:invertIfNegative val="0"/>
          <c:dPt>
            <c:idx val="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8-10F4-4747-BC58-16D9A86F3F75}"/>
              </c:ext>
            </c:extLst>
          </c:dPt>
          <c:dPt>
            <c:idx val="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A-10F4-4747-BC58-16D9A86F3F75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FYE2018</c:v>
                </c:pt>
                <c:pt idx="1">
                  <c:v>FYE2019</c:v>
                </c:pt>
                <c:pt idx="2">
                  <c:v>FYE2020</c:v>
                </c:pt>
                <c:pt idx="3">
                  <c:v>FYE2021</c:v>
                </c:pt>
                <c:pt idx="4">
                  <c:v>FYE2022</c:v>
                </c:pt>
              </c:strCache>
            </c:strRef>
          </c:cat>
          <c:val>
            <c:numRef>
              <c:f>Sheet1!$C$2:$C$6</c:f>
              <c:numCache>
                <c:formatCode>General</c:formatCode>
                <c:ptCount val="5"/>
                <c:pt idx="0">
                  <c:v>18.21</c:v>
                </c:pt>
                <c:pt idx="1">
                  <c:v>36.130000000000003</c:v>
                </c:pt>
                <c:pt idx="2">
                  <c:v>25.6</c:v>
                </c:pt>
                <c:pt idx="3" formatCode="0.00">
                  <c:v>54.16</c:v>
                </c:pt>
                <c:pt idx="4" formatCode="0.00">
                  <c:v>67.040000000000006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10F4-4747-BC58-16D9A86F3F75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axId val="409603048"/>
        <c:axId val="409601408"/>
      </c:barChart>
      <c:catAx>
        <c:axId val="4096030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500" b="1" i="0" u="none" strike="noStrike" kern="1200" baseline="0">
                <a:solidFill>
                  <a:schemeClr val="tx1"/>
                </a:solidFill>
                <a:latin typeface="Century Gothic" panose="020B0502020202020204" pitchFamily="34" charset="0"/>
                <a:ea typeface="+mj-ea"/>
                <a:cs typeface="+mn-cs"/>
              </a:defRPr>
            </a:pPr>
            <a:endParaRPr lang="en-US"/>
          </a:p>
        </c:txPr>
        <c:crossAx val="409601408"/>
        <c:crosses val="autoZero"/>
        <c:auto val="1"/>
        <c:lblAlgn val="ctr"/>
        <c:lblOffset val="100"/>
        <c:noMultiLvlLbl val="0"/>
      </c:catAx>
      <c:valAx>
        <c:axId val="409601408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bg1">
                  <a:lumMod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409603048"/>
        <c:crosses val="autoZero"/>
        <c:crossBetween val="between"/>
        <c:majorUnit val="10"/>
        <c:minorUnit val="1"/>
      </c:valAx>
      <c:spPr>
        <a:noFill/>
        <a:ln w="25400">
          <a:noFill/>
        </a:ln>
        <a:effectLst/>
      </c:spPr>
    </c:plotArea>
    <c:legend>
      <c:legendPos val="t"/>
      <c:layout>
        <c:manualLayout>
          <c:xMode val="edge"/>
          <c:yMode val="edge"/>
          <c:x val="0.22302938349428367"/>
          <c:y val="1.8284083403062396E-2"/>
          <c:w val="0.49375212648131778"/>
          <c:h val="0.1141859724512131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1"/>
              </a:solidFill>
              <a:latin typeface="Century Gothic" panose="020B0502020202020204" pitchFamily="34" charset="0"/>
              <a:ea typeface="+mj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</a:defRPr>
      </a:pPr>
      <a:endParaRPr lang="en-US"/>
    </a:p>
  </c:txPr>
  <c:externalData r:id="rId3">
    <c:autoUpdate val="0"/>
  </c:externalData>
  <c:userShapes r:id="rId4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b="1" dirty="0">
                <a:solidFill>
                  <a:schemeClr val="tx1"/>
                </a:solidFill>
              </a:rPr>
              <a:t>MYR (million)</a:t>
            </a:r>
          </a:p>
        </c:rich>
      </c:tx>
      <c:layout>
        <c:manualLayout>
          <c:xMode val="edge"/>
          <c:yMode val="edge"/>
          <c:x val="8.2639984449098786E-2"/>
          <c:y val="7.4584791749864928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22317059858410754"/>
          <c:y val="0.10268329065752073"/>
          <c:w val="0.87123540263988741"/>
          <c:h val="0.6800439313149196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Revenue</c:v>
                </c:pt>
              </c:strCache>
            </c:strRef>
          </c:tx>
          <c:spPr>
            <a:solidFill>
              <a:srgbClr val="009900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gradFill flip="none" rotWithShape="1">
                <a:gsLst>
                  <a:gs pos="0">
                    <a:srgbClr val="009900"/>
                  </a:gs>
                  <a:gs pos="100000">
                    <a:schemeClr val="bg2">
                      <a:shade val="98000"/>
                      <a:satMod val="120000"/>
                      <a:lumMod val="98000"/>
                    </a:schemeClr>
                  </a:gs>
                </a:gsLst>
                <a:lin ang="13500000" scaled="1"/>
                <a:tileRect/>
              </a:gradFill>
              <a:ln>
                <a:solidFill>
                  <a:srgbClr val="0099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5B0D-4303-B69F-E33B4F572885}"/>
              </c:ext>
            </c:extLst>
          </c:dPt>
          <c:dPt>
            <c:idx val="1"/>
            <c:invertIfNegative val="0"/>
            <c:bubble3D val="0"/>
            <c:spPr>
              <a:gradFill>
                <a:gsLst>
                  <a:gs pos="0">
                    <a:srgbClr val="009900"/>
                  </a:gs>
                  <a:gs pos="100000">
                    <a:schemeClr val="bg2">
                      <a:shade val="98000"/>
                      <a:satMod val="120000"/>
                      <a:lumMod val="98000"/>
                    </a:schemeClr>
                  </a:gs>
                </a:gsLst>
                <a:lin ang="13500000" scaled="1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5B0D-4303-B69F-E33B4F572885}"/>
              </c:ext>
            </c:extLst>
          </c:dPt>
          <c:dPt>
            <c:idx val="2"/>
            <c:invertIfNegative val="0"/>
            <c:bubble3D val="0"/>
            <c:spPr>
              <a:gradFill>
                <a:gsLst>
                  <a:gs pos="0">
                    <a:srgbClr val="009900"/>
                  </a:gs>
                  <a:gs pos="100000">
                    <a:schemeClr val="bg2">
                      <a:shade val="98000"/>
                      <a:satMod val="120000"/>
                      <a:lumMod val="98000"/>
                    </a:schemeClr>
                  </a:gs>
                </a:gsLst>
                <a:lin ang="13500000" scaled="1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5B0D-4303-B69F-E33B4F572885}"/>
              </c:ext>
            </c:extLst>
          </c:dPt>
          <c:dPt>
            <c:idx val="3"/>
            <c:invertIfNegative val="0"/>
            <c:bubble3D val="0"/>
            <c:spPr>
              <a:gradFill>
                <a:gsLst>
                  <a:gs pos="0">
                    <a:srgbClr val="009900"/>
                  </a:gs>
                  <a:gs pos="100000">
                    <a:schemeClr val="bg2">
                      <a:shade val="98000"/>
                      <a:satMod val="120000"/>
                      <a:lumMod val="98000"/>
                    </a:schemeClr>
                  </a:gs>
                </a:gsLst>
                <a:lin ang="13500000" scaled="1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5B0D-4303-B69F-E33B4F572885}"/>
              </c:ext>
            </c:extLst>
          </c:dPt>
          <c:dPt>
            <c:idx val="4"/>
            <c:invertIfNegative val="0"/>
            <c:bubble3D val="0"/>
            <c:spPr>
              <a:gradFill>
                <a:gsLst>
                  <a:gs pos="0">
                    <a:srgbClr val="0000FF"/>
                  </a:gs>
                  <a:gs pos="100000">
                    <a:schemeClr val="bg2">
                      <a:shade val="98000"/>
                      <a:satMod val="120000"/>
                      <a:lumMod val="98000"/>
                    </a:schemeClr>
                  </a:gs>
                </a:gsLst>
                <a:lin ang="13500000" scaled="1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5B0D-4303-B69F-E33B4F572885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1Q 22</c:v>
                </c:pt>
                <c:pt idx="1">
                  <c:v>2Q 22</c:v>
                </c:pt>
                <c:pt idx="2">
                  <c:v>3Q 22</c:v>
                </c:pt>
                <c:pt idx="3">
                  <c:v>4Q 22</c:v>
                </c:pt>
                <c:pt idx="4">
                  <c:v>1Q 23</c:v>
                </c:pt>
              </c:strCache>
            </c:strRef>
          </c:cat>
          <c:val>
            <c:numRef>
              <c:f>Sheet1!$B$2:$B$6</c:f>
              <c:numCache>
                <c:formatCode>#,##0</c:formatCode>
                <c:ptCount val="5"/>
                <c:pt idx="0">
                  <c:v>119.54</c:v>
                </c:pt>
                <c:pt idx="1">
                  <c:v>103.89</c:v>
                </c:pt>
                <c:pt idx="2">
                  <c:v>112.34</c:v>
                </c:pt>
                <c:pt idx="3">
                  <c:v>98.53</c:v>
                </c:pt>
                <c:pt idx="4">
                  <c:v>92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5B0D-4303-B69F-E33B4F572885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40"/>
        <c:axId val="409603048"/>
        <c:axId val="409601408"/>
      </c:barChart>
      <c:catAx>
        <c:axId val="4096030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FFFF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09601408"/>
        <c:crosses val="autoZero"/>
        <c:auto val="1"/>
        <c:lblAlgn val="ctr"/>
        <c:lblOffset val="100"/>
        <c:noMultiLvlLbl val="0"/>
      </c:catAx>
      <c:valAx>
        <c:axId val="409601408"/>
        <c:scaling>
          <c:orientation val="minMax"/>
          <c:max val="160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>
              <a:innerShdw blurRad="63500" dist="50800" dir="16200000">
                <a:prstClr val="black">
                  <a:alpha val="50000"/>
                </a:prstClr>
              </a:innerShdw>
            </a:effectLst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09603048"/>
        <c:crosses val="autoZero"/>
        <c:crossBetween val="between"/>
        <c:majorUnit val="40"/>
        <c:minorUnit val="20"/>
      </c:valAx>
      <c:dTable>
        <c:showHorzBorder val="1"/>
        <c:showVertBorder val="1"/>
        <c:showOutline val="1"/>
        <c:showKeys val="0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400" b="0" i="0" u="none" strike="noStrike" kern="1200" baseline="0">
                <a:ln>
                  <a:noFill/>
                </a:ln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dTable>
      <c:spPr>
        <a:noFill/>
        <a:ln w="25400"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>
          <a:solidFill>
            <a:srgbClr val="FFFF00"/>
          </a:solidFill>
        </a:defRPr>
      </a:pPr>
      <a:endParaRPr lang="en-US"/>
    </a:p>
  </c:txPr>
  <c:externalData r:id="rId3">
    <c:autoUpdate val="0"/>
  </c:externalData>
  <c:userShapes r:id="rId4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b="1" dirty="0">
                <a:solidFill>
                  <a:schemeClr val="tx1"/>
                </a:solidFill>
              </a:rPr>
              <a:t>MYR (million)</a:t>
            </a:r>
          </a:p>
        </c:rich>
      </c:tx>
      <c:layout>
        <c:manualLayout>
          <c:xMode val="edge"/>
          <c:yMode val="edge"/>
          <c:x val="8.2639984449098786E-2"/>
          <c:y val="7.4584791749864928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22317059858410754"/>
          <c:y val="0.10268329065752073"/>
          <c:w val="0.87123540263988741"/>
          <c:h val="0.6800439313149196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PAT</c:v>
                </c:pt>
              </c:strCache>
            </c:strRef>
          </c:tx>
          <c:spPr>
            <a:solidFill>
              <a:srgbClr val="009900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gradFill flip="none" rotWithShape="1">
                <a:gsLst>
                  <a:gs pos="0">
                    <a:srgbClr val="009900"/>
                  </a:gs>
                  <a:gs pos="100000">
                    <a:schemeClr val="bg2">
                      <a:shade val="98000"/>
                      <a:satMod val="120000"/>
                      <a:lumMod val="98000"/>
                    </a:schemeClr>
                  </a:gs>
                </a:gsLst>
                <a:lin ang="13500000" scaled="1"/>
                <a:tileRect/>
              </a:gradFill>
              <a:ln>
                <a:solidFill>
                  <a:srgbClr val="0099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5B0D-4303-B69F-E33B4F572885}"/>
              </c:ext>
            </c:extLst>
          </c:dPt>
          <c:dPt>
            <c:idx val="1"/>
            <c:invertIfNegative val="0"/>
            <c:bubble3D val="0"/>
            <c:spPr>
              <a:gradFill>
                <a:gsLst>
                  <a:gs pos="0">
                    <a:srgbClr val="009900"/>
                  </a:gs>
                  <a:gs pos="100000">
                    <a:schemeClr val="bg2">
                      <a:shade val="98000"/>
                      <a:satMod val="120000"/>
                      <a:lumMod val="98000"/>
                    </a:schemeClr>
                  </a:gs>
                </a:gsLst>
                <a:lin ang="13500000" scaled="1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5B0D-4303-B69F-E33B4F572885}"/>
              </c:ext>
            </c:extLst>
          </c:dPt>
          <c:dPt>
            <c:idx val="2"/>
            <c:invertIfNegative val="0"/>
            <c:bubble3D val="0"/>
            <c:spPr>
              <a:gradFill>
                <a:gsLst>
                  <a:gs pos="0">
                    <a:srgbClr val="009900"/>
                  </a:gs>
                  <a:gs pos="100000">
                    <a:schemeClr val="bg2">
                      <a:shade val="98000"/>
                      <a:satMod val="120000"/>
                      <a:lumMod val="98000"/>
                    </a:schemeClr>
                  </a:gs>
                </a:gsLst>
                <a:lin ang="13500000" scaled="1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5B0D-4303-B69F-E33B4F572885}"/>
              </c:ext>
            </c:extLst>
          </c:dPt>
          <c:dPt>
            <c:idx val="3"/>
            <c:invertIfNegative val="0"/>
            <c:bubble3D val="0"/>
            <c:spPr>
              <a:gradFill>
                <a:gsLst>
                  <a:gs pos="0">
                    <a:srgbClr val="009900"/>
                  </a:gs>
                  <a:gs pos="100000">
                    <a:schemeClr val="bg2">
                      <a:shade val="98000"/>
                      <a:satMod val="120000"/>
                      <a:lumMod val="98000"/>
                    </a:schemeClr>
                  </a:gs>
                </a:gsLst>
                <a:lin ang="13500000" scaled="1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5B0D-4303-B69F-E33B4F572885}"/>
              </c:ext>
            </c:extLst>
          </c:dPt>
          <c:dPt>
            <c:idx val="4"/>
            <c:invertIfNegative val="0"/>
            <c:bubble3D val="0"/>
            <c:spPr>
              <a:gradFill>
                <a:gsLst>
                  <a:gs pos="0">
                    <a:srgbClr val="0000FF"/>
                  </a:gs>
                  <a:gs pos="100000">
                    <a:schemeClr val="bg2">
                      <a:shade val="98000"/>
                      <a:satMod val="120000"/>
                      <a:lumMod val="98000"/>
                    </a:schemeClr>
                  </a:gs>
                </a:gsLst>
                <a:lin ang="13500000" scaled="1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5B0D-4303-B69F-E33B4F572885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1Q 22</c:v>
                </c:pt>
                <c:pt idx="1">
                  <c:v>2Q 22</c:v>
                </c:pt>
                <c:pt idx="2">
                  <c:v>3Q 22</c:v>
                </c:pt>
                <c:pt idx="3">
                  <c:v>4Q 22</c:v>
                </c:pt>
                <c:pt idx="4">
                  <c:v>1Q 23</c:v>
                </c:pt>
              </c:strCache>
            </c:strRef>
          </c:cat>
          <c:val>
            <c:numRef>
              <c:f>Sheet1!$B$2:$B$6</c:f>
              <c:numCache>
                <c:formatCode>#,##0.0</c:formatCode>
                <c:ptCount val="5"/>
                <c:pt idx="0">
                  <c:v>12.04</c:v>
                </c:pt>
                <c:pt idx="1">
                  <c:v>6.351</c:v>
                </c:pt>
                <c:pt idx="2">
                  <c:v>-2.85</c:v>
                </c:pt>
                <c:pt idx="3">
                  <c:v>-2.419</c:v>
                </c:pt>
                <c:pt idx="4">
                  <c:v>2.15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5B0D-4303-B69F-E33B4F572885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40"/>
        <c:axId val="409603048"/>
        <c:axId val="409601408"/>
      </c:barChart>
      <c:catAx>
        <c:axId val="4096030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FFFF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09601408"/>
        <c:crosses val="autoZero"/>
        <c:auto val="1"/>
        <c:lblAlgn val="ctr"/>
        <c:lblOffset val="100"/>
        <c:noMultiLvlLbl val="0"/>
      </c:catAx>
      <c:valAx>
        <c:axId val="409601408"/>
        <c:scaling>
          <c:orientation val="minMax"/>
          <c:max val="15"/>
          <c:min val="-5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>
              <a:innerShdw blurRad="63500" dist="50800" dir="16200000">
                <a:prstClr val="black">
                  <a:alpha val="50000"/>
                </a:prstClr>
              </a:innerShdw>
            </a:effectLst>
          </c:spPr>
        </c:majorGridlines>
        <c:numFmt formatCode="#,##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09603048"/>
        <c:crosses val="autoZero"/>
        <c:crossBetween val="between"/>
        <c:majorUnit val="5"/>
        <c:minorUnit val="5"/>
      </c:valAx>
      <c:dTable>
        <c:showHorzBorder val="1"/>
        <c:showVertBorder val="1"/>
        <c:showOutline val="1"/>
        <c:showKeys val="0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400" b="0" i="0" u="none" strike="noStrike" kern="1200" baseline="0">
                <a:ln>
                  <a:noFill/>
                </a:ln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dTable>
      <c:spPr>
        <a:noFill/>
        <a:ln w="25400"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>
          <a:solidFill>
            <a:srgbClr val="FFFF00"/>
          </a:solidFill>
        </a:defRPr>
      </a:pPr>
      <a:endParaRPr lang="en-US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withinLinear" id="15">
  <a:schemeClr val="accent2"/>
</cs:colorStyle>
</file>

<file path=ppt/charts/colors2.xml><?xml version="1.0" encoding="utf-8"?>
<cs:colorStyle xmlns:cs="http://schemas.microsoft.com/office/drawing/2012/chartStyle" xmlns:a="http://schemas.openxmlformats.org/drawingml/2006/main" meth="withinLinear" id="15">
  <a:schemeClr val="accent2"/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withinLinear" id="15">
  <a:schemeClr val="accent2"/>
</cs:colorStyle>
</file>

<file path=ppt/charts/colors8.xml><?xml version="1.0" encoding="utf-8"?>
<cs:colorStyle xmlns:cs="http://schemas.microsoft.com/office/drawing/2012/chartStyle" xmlns:a="http://schemas.openxmlformats.org/drawingml/2006/main" meth="withinLinear" id="15">
  <a:schemeClr val="accent2"/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0.45171</cdr:x>
      <cdr:y>0.4105</cdr:y>
    </cdr:from>
    <cdr:to>
      <cdr:x>0.54829</cdr:x>
      <cdr:y>0.5895</cdr:y>
    </cdr:to>
    <cdr:sp macro="" textlink="">
      <cdr:nvSpPr>
        <cdr:cNvPr id="3" name="TextBox 2">
          <a:extLst xmlns:a="http://schemas.openxmlformats.org/drawingml/2006/main">
            <a:ext uri="{FF2B5EF4-FFF2-40B4-BE49-F238E27FC236}">
              <a16:creationId xmlns:a16="http://schemas.microsoft.com/office/drawing/2014/main" id="{256EC68A-EBA1-46FE-A5E9-BCB741F99DBE}"/>
            </a:ext>
          </a:extLst>
        </cdr:cNvPr>
        <cdr:cNvSpPr txBox="1"/>
      </cdr:nvSpPr>
      <cdr:spPr>
        <a:xfrm xmlns:a="http://schemas.openxmlformats.org/drawingml/2006/main">
          <a:off x="4276375" y="2096940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n-MY" sz="1100" dirty="0"/>
        </a:p>
      </cdr:txBody>
    </cdr:sp>
  </cdr:relSizeAnchor>
  <cdr:relSizeAnchor xmlns:cdr="http://schemas.openxmlformats.org/drawingml/2006/chartDrawing">
    <cdr:from>
      <cdr:x>0.67827</cdr:x>
      <cdr:y>0</cdr:y>
    </cdr:from>
    <cdr:to>
      <cdr:x>1</cdr:x>
      <cdr:y>0.05384</cdr:y>
    </cdr:to>
    <cdr:sp macro="" textlink="">
      <cdr:nvSpPr>
        <cdr:cNvPr id="4" name="TextBox 3">
          <a:extLst xmlns:a="http://schemas.openxmlformats.org/drawingml/2006/main">
            <a:ext uri="{FF2B5EF4-FFF2-40B4-BE49-F238E27FC236}">
              <a16:creationId xmlns:a16="http://schemas.microsoft.com/office/drawing/2014/main" id="{942E8A4F-05B3-4597-97B9-9198A64ACD01}"/>
            </a:ext>
          </a:extLst>
        </cdr:cNvPr>
        <cdr:cNvSpPr txBox="1"/>
      </cdr:nvSpPr>
      <cdr:spPr>
        <a:xfrm xmlns:a="http://schemas.openxmlformats.org/drawingml/2006/main">
          <a:off x="6421328" y="0"/>
          <a:ext cx="3045822" cy="27502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MY" sz="1400" b="1" dirty="0">
              <a:solidFill>
                <a:schemeClr val="tx1"/>
              </a:solidFill>
            </a:rPr>
            <a:t>Increased 11.75% (2022 Vs 2021)</a:t>
          </a:r>
        </a:p>
      </cdr:txBody>
    </cdr:sp>
  </cdr:relSizeAnchor>
  <cdr:relSizeAnchor xmlns:cdr="http://schemas.openxmlformats.org/drawingml/2006/chartDrawing">
    <cdr:from>
      <cdr:x>0.81617</cdr:x>
      <cdr:y>0.27376</cdr:y>
    </cdr:from>
    <cdr:to>
      <cdr:x>0.88899</cdr:x>
      <cdr:y>0.36965</cdr:y>
    </cdr:to>
    <cdr:sp macro="" textlink="">
      <cdr:nvSpPr>
        <cdr:cNvPr id="14" name="TextBox 13">
          <a:extLst xmlns:a="http://schemas.openxmlformats.org/drawingml/2006/main">
            <a:ext uri="{FF2B5EF4-FFF2-40B4-BE49-F238E27FC236}">
              <a16:creationId xmlns:a16="http://schemas.microsoft.com/office/drawing/2014/main" id="{D1190993-A7F2-48F9-8C42-BFDD786965AA}"/>
            </a:ext>
          </a:extLst>
        </cdr:cNvPr>
        <cdr:cNvSpPr txBox="1"/>
      </cdr:nvSpPr>
      <cdr:spPr>
        <a:xfrm xmlns:a="http://schemas.openxmlformats.org/drawingml/2006/main">
          <a:off x="7955280" y="1398428"/>
          <a:ext cx="709748" cy="48985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n-MY" sz="1100" dirty="0"/>
        </a:p>
      </cdr:txBody>
    </cdr:sp>
  </cdr:relSizeAnchor>
  <cdr:relSizeAnchor xmlns:cdr="http://schemas.openxmlformats.org/drawingml/2006/chartDrawing">
    <cdr:from>
      <cdr:x>0.77865</cdr:x>
      <cdr:y>0.12544</cdr:y>
    </cdr:from>
    <cdr:to>
      <cdr:x>0.8796</cdr:x>
      <cdr:y>0.19768</cdr:y>
    </cdr:to>
    <cdr:sp macro="" textlink="">
      <cdr:nvSpPr>
        <cdr:cNvPr id="15" name="TextBox 14">
          <a:extLst xmlns:a="http://schemas.openxmlformats.org/drawingml/2006/main">
            <a:ext uri="{FF2B5EF4-FFF2-40B4-BE49-F238E27FC236}">
              <a16:creationId xmlns:a16="http://schemas.microsoft.com/office/drawing/2014/main" id="{84049E05-E9BE-4A77-871A-0BCB40998F57}"/>
            </a:ext>
          </a:extLst>
        </cdr:cNvPr>
        <cdr:cNvSpPr txBox="1"/>
      </cdr:nvSpPr>
      <cdr:spPr>
        <a:xfrm xmlns:a="http://schemas.openxmlformats.org/drawingml/2006/main">
          <a:off x="7589519" y="640782"/>
          <a:ext cx="983986" cy="36903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MY" sz="1300" b="1" dirty="0">
              <a:solidFill>
                <a:srgbClr val="FF0000"/>
              </a:solidFill>
            </a:rPr>
            <a:t>+11.75%</a:t>
          </a:r>
        </a:p>
      </cdr:txBody>
    </cdr:sp>
  </cdr:relSizeAnchor>
  <cdr:relSizeAnchor xmlns:cdr="http://schemas.openxmlformats.org/drawingml/2006/chartDrawing">
    <cdr:from>
      <cdr:x>0.7639</cdr:x>
      <cdr:y>0.10498</cdr:y>
    </cdr:from>
    <cdr:to>
      <cdr:x>0.8805</cdr:x>
      <cdr:y>0.1996</cdr:y>
    </cdr:to>
    <cdr:cxnSp macro="">
      <cdr:nvCxnSpPr>
        <cdr:cNvPr id="6" name="Connector: Elbow 5">
          <a:extLst xmlns:a="http://schemas.openxmlformats.org/drawingml/2006/main">
            <a:ext uri="{FF2B5EF4-FFF2-40B4-BE49-F238E27FC236}">
              <a16:creationId xmlns:a16="http://schemas.microsoft.com/office/drawing/2014/main" id="{5852DF82-81BA-4BC4-819B-4CD17D94E1D3}"/>
            </a:ext>
          </a:extLst>
        </cdr:cNvPr>
        <cdr:cNvCxnSpPr/>
      </cdr:nvCxnSpPr>
      <cdr:spPr>
        <a:xfrm xmlns:a="http://schemas.openxmlformats.org/drawingml/2006/main" rot="10800000" flipV="1">
          <a:off x="7445829" y="536266"/>
          <a:ext cx="1136465" cy="483341"/>
        </a:xfrm>
        <a:prstGeom xmlns:a="http://schemas.openxmlformats.org/drawingml/2006/main" prst="bentConnector3">
          <a:avLst>
            <a:gd name="adj1" fmla="val 99425"/>
          </a:avLst>
        </a:prstGeom>
        <a:ln xmlns:a="http://schemas.openxmlformats.org/drawingml/2006/main" w="57150">
          <a:solidFill>
            <a:srgbClr val="FF0000"/>
          </a:solidFill>
          <a:headEnd type="triangle"/>
          <a:tailEnd type="triangl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0.45171</cdr:x>
      <cdr:y>0.4105</cdr:y>
    </cdr:from>
    <cdr:to>
      <cdr:x>0.54829</cdr:x>
      <cdr:y>0.5895</cdr:y>
    </cdr:to>
    <cdr:sp macro="" textlink="">
      <cdr:nvSpPr>
        <cdr:cNvPr id="3" name="TextBox 2">
          <a:extLst xmlns:a="http://schemas.openxmlformats.org/drawingml/2006/main">
            <a:ext uri="{FF2B5EF4-FFF2-40B4-BE49-F238E27FC236}">
              <a16:creationId xmlns:a16="http://schemas.microsoft.com/office/drawing/2014/main" id="{256EC68A-EBA1-46FE-A5E9-BCB741F99DBE}"/>
            </a:ext>
          </a:extLst>
        </cdr:cNvPr>
        <cdr:cNvSpPr txBox="1"/>
      </cdr:nvSpPr>
      <cdr:spPr>
        <a:xfrm xmlns:a="http://schemas.openxmlformats.org/drawingml/2006/main">
          <a:off x="4276375" y="2096940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n-MY" sz="1100" dirty="0"/>
        </a:p>
      </cdr:txBody>
    </cdr:sp>
  </cdr:relSizeAnchor>
  <cdr:relSizeAnchor xmlns:cdr="http://schemas.openxmlformats.org/drawingml/2006/chartDrawing">
    <cdr:from>
      <cdr:x>0.65871</cdr:x>
      <cdr:y>0</cdr:y>
    </cdr:from>
    <cdr:to>
      <cdr:x>1</cdr:x>
      <cdr:y>0.06918</cdr:y>
    </cdr:to>
    <cdr:sp macro="" textlink="">
      <cdr:nvSpPr>
        <cdr:cNvPr id="4" name="TextBox 3">
          <a:extLst xmlns:a="http://schemas.openxmlformats.org/drawingml/2006/main">
            <a:ext uri="{FF2B5EF4-FFF2-40B4-BE49-F238E27FC236}">
              <a16:creationId xmlns:a16="http://schemas.microsoft.com/office/drawing/2014/main" id="{942E8A4F-05B3-4597-97B9-9198A64ACD01}"/>
            </a:ext>
          </a:extLst>
        </cdr:cNvPr>
        <cdr:cNvSpPr txBox="1"/>
      </cdr:nvSpPr>
      <cdr:spPr>
        <a:xfrm xmlns:a="http://schemas.openxmlformats.org/drawingml/2006/main">
          <a:off x="6420530" y="0"/>
          <a:ext cx="3326538" cy="35339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MY" sz="1400" b="1" dirty="0">
              <a:solidFill>
                <a:schemeClr val="tx1"/>
              </a:solidFill>
            </a:rPr>
            <a:t>Decreased -79.04% (2022 Vs 2021)</a:t>
          </a:r>
        </a:p>
      </cdr:txBody>
    </cdr:sp>
  </cdr:relSizeAnchor>
  <cdr:relSizeAnchor xmlns:cdr="http://schemas.openxmlformats.org/drawingml/2006/chartDrawing">
    <cdr:from>
      <cdr:x>0.81617</cdr:x>
      <cdr:y>0.27376</cdr:y>
    </cdr:from>
    <cdr:to>
      <cdr:x>0.88899</cdr:x>
      <cdr:y>0.36965</cdr:y>
    </cdr:to>
    <cdr:sp macro="" textlink="">
      <cdr:nvSpPr>
        <cdr:cNvPr id="14" name="TextBox 13">
          <a:extLst xmlns:a="http://schemas.openxmlformats.org/drawingml/2006/main">
            <a:ext uri="{FF2B5EF4-FFF2-40B4-BE49-F238E27FC236}">
              <a16:creationId xmlns:a16="http://schemas.microsoft.com/office/drawing/2014/main" id="{D1190993-A7F2-48F9-8C42-BFDD786965AA}"/>
            </a:ext>
          </a:extLst>
        </cdr:cNvPr>
        <cdr:cNvSpPr txBox="1"/>
      </cdr:nvSpPr>
      <cdr:spPr>
        <a:xfrm xmlns:a="http://schemas.openxmlformats.org/drawingml/2006/main">
          <a:off x="7955280" y="1398428"/>
          <a:ext cx="709748" cy="48985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n-MY" sz="1100" dirty="0"/>
        </a:p>
      </cdr:txBody>
    </cdr:sp>
  </cdr:relSizeAnchor>
  <cdr:relSizeAnchor xmlns:cdr="http://schemas.openxmlformats.org/drawingml/2006/chartDrawing">
    <cdr:from>
      <cdr:x>0.87344</cdr:x>
      <cdr:y>0.25841</cdr:y>
    </cdr:from>
    <cdr:to>
      <cdr:x>0.97439</cdr:x>
      <cdr:y>0.33065</cdr:y>
    </cdr:to>
    <cdr:sp macro="" textlink="">
      <cdr:nvSpPr>
        <cdr:cNvPr id="15" name="TextBox 14">
          <a:extLst xmlns:a="http://schemas.openxmlformats.org/drawingml/2006/main">
            <a:ext uri="{FF2B5EF4-FFF2-40B4-BE49-F238E27FC236}">
              <a16:creationId xmlns:a16="http://schemas.microsoft.com/office/drawing/2014/main" id="{84049E05-E9BE-4A77-871A-0BCB40998F57}"/>
            </a:ext>
          </a:extLst>
        </cdr:cNvPr>
        <cdr:cNvSpPr txBox="1"/>
      </cdr:nvSpPr>
      <cdr:spPr>
        <a:xfrm xmlns:a="http://schemas.openxmlformats.org/drawingml/2006/main">
          <a:off x="8513482" y="1320040"/>
          <a:ext cx="983967" cy="36902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MY" sz="1300" b="1" dirty="0">
              <a:solidFill>
                <a:srgbClr val="FF0000"/>
              </a:solidFill>
            </a:rPr>
            <a:t>-79.04%</a:t>
          </a:r>
        </a:p>
      </cdr:txBody>
    </cdr:sp>
  </cdr:relSizeAnchor>
  <cdr:relSizeAnchor xmlns:cdr="http://schemas.openxmlformats.org/drawingml/2006/chartDrawing">
    <cdr:from>
      <cdr:x>0.80411</cdr:x>
      <cdr:y>0.18589</cdr:y>
    </cdr:from>
    <cdr:to>
      <cdr:x>0.91688</cdr:x>
      <cdr:y>0.54199</cdr:y>
    </cdr:to>
    <cdr:cxnSp macro="">
      <cdr:nvCxnSpPr>
        <cdr:cNvPr id="8" name="Straight Arrow Connector 7">
          <a:extLst xmlns:a="http://schemas.openxmlformats.org/drawingml/2006/main">
            <a:ext uri="{FF2B5EF4-FFF2-40B4-BE49-F238E27FC236}">
              <a16:creationId xmlns:a16="http://schemas.microsoft.com/office/drawing/2014/main" id="{DAA08894-9727-2AA7-2F4A-A6869ED32515}"/>
            </a:ext>
          </a:extLst>
        </cdr:cNvPr>
        <cdr:cNvCxnSpPr/>
      </cdr:nvCxnSpPr>
      <cdr:spPr>
        <a:xfrm xmlns:a="http://schemas.openxmlformats.org/drawingml/2006/main">
          <a:off x="7837714" y="949566"/>
          <a:ext cx="1099226" cy="1819072"/>
        </a:xfrm>
        <a:prstGeom xmlns:a="http://schemas.openxmlformats.org/drawingml/2006/main" prst="straightConnector1">
          <a:avLst/>
        </a:prstGeom>
        <a:ln xmlns:a="http://schemas.openxmlformats.org/drawingml/2006/main" w="57150">
          <a:solidFill>
            <a:srgbClr val="FF0000"/>
          </a:solidFill>
          <a:tailEnd type="triangl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</cdr:x>
      <cdr:y>0</cdr:y>
    </cdr:from>
    <cdr:to>
      <cdr:x>0.16598</cdr:x>
      <cdr:y>0.12113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B31E2E89-2915-4C43-8254-7DEC1460457E}"/>
            </a:ext>
          </a:extLst>
        </cdr:cNvPr>
        <cdr:cNvSpPr txBox="1"/>
      </cdr:nvSpPr>
      <cdr:spPr>
        <a:xfrm xmlns:a="http://schemas.openxmlformats.org/drawingml/2006/main">
          <a:off x="0" y="0"/>
          <a:ext cx="1505960" cy="39841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MY" sz="1600" b="1" dirty="0">
              <a:solidFill>
                <a:schemeClr val="tx1"/>
              </a:solidFill>
            </a:rPr>
            <a:t>MYR (million)</a:t>
          </a:r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1.10216E-7</cdr:x>
      <cdr:y>0.02036</cdr:y>
    </cdr:from>
    <cdr:to>
      <cdr:x>0.17174</cdr:x>
      <cdr:y>0.11986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BE78CE21-767D-4564-9BC0-02BDA89ED208}"/>
            </a:ext>
          </a:extLst>
        </cdr:cNvPr>
        <cdr:cNvSpPr txBox="1"/>
      </cdr:nvSpPr>
      <cdr:spPr>
        <a:xfrm xmlns:a="http://schemas.openxmlformats.org/drawingml/2006/main">
          <a:off x="1" y="70705"/>
          <a:ext cx="1558212" cy="34555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MY" sz="1600" b="1" dirty="0">
              <a:solidFill>
                <a:schemeClr val="tx1"/>
              </a:solidFill>
            </a:rPr>
            <a:t>MYR (million)</a:t>
          </a:r>
        </a:p>
      </cdr:txBody>
    </cdr:sp>
  </cdr:relSizeAnchor>
</c:userShapes>
</file>

<file path=ppt/drawings/drawing5.xml><?xml version="1.0" encoding="utf-8"?>
<c:userShapes xmlns:c="http://schemas.openxmlformats.org/drawingml/2006/chart">
  <cdr:relSizeAnchor xmlns:cdr="http://schemas.openxmlformats.org/drawingml/2006/chartDrawing">
    <cdr:from>
      <cdr:x>0.45171</cdr:x>
      <cdr:y>0.4105</cdr:y>
    </cdr:from>
    <cdr:to>
      <cdr:x>0.54829</cdr:x>
      <cdr:y>0.5895</cdr:y>
    </cdr:to>
    <cdr:sp macro="" textlink="">
      <cdr:nvSpPr>
        <cdr:cNvPr id="3" name="TextBox 2">
          <a:extLst xmlns:a="http://schemas.openxmlformats.org/drawingml/2006/main">
            <a:ext uri="{FF2B5EF4-FFF2-40B4-BE49-F238E27FC236}">
              <a16:creationId xmlns:a16="http://schemas.microsoft.com/office/drawing/2014/main" id="{256EC68A-EBA1-46FE-A5E9-BCB741F99DBE}"/>
            </a:ext>
          </a:extLst>
        </cdr:cNvPr>
        <cdr:cNvSpPr txBox="1"/>
      </cdr:nvSpPr>
      <cdr:spPr>
        <a:xfrm xmlns:a="http://schemas.openxmlformats.org/drawingml/2006/main">
          <a:off x="4276375" y="2096940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n-MY" sz="1100" dirty="0"/>
        </a:p>
      </cdr:txBody>
    </cdr:sp>
  </cdr:relSizeAnchor>
  <cdr:relSizeAnchor xmlns:cdr="http://schemas.openxmlformats.org/drawingml/2006/chartDrawing">
    <cdr:from>
      <cdr:x>0.67827</cdr:x>
      <cdr:y>0</cdr:y>
    </cdr:from>
    <cdr:to>
      <cdr:x>1</cdr:x>
      <cdr:y>0.05384</cdr:y>
    </cdr:to>
    <cdr:sp macro="" textlink="">
      <cdr:nvSpPr>
        <cdr:cNvPr id="4" name="TextBox 3">
          <a:extLst xmlns:a="http://schemas.openxmlformats.org/drawingml/2006/main">
            <a:ext uri="{FF2B5EF4-FFF2-40B4-BE49-F238E27FC236}">
              <a16:creationId xmlns:a16="http://schemas.microsoft.com/office/drawing/2014/main" id="{942E8A4F-05B3-4597-97B9-9198A64ACD01}"/>
            </a:ext>
          </a:extLst>
        </cdr:cNvPr>
        <cdr:cNvSpPr txBox="1"/>
      </cdr:nvSpPr>
      <cdr:spPr>
        <a:xfrm xmlns:a="http://schemas.openxmlformats.org/drawingml/2006/main">
          <a:off x="6421328" y="0"/>
          <a:ext cx="3045822" cy="27502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MY" sz="1400" b="1" dirty="0">
              <a:solidFill>
                <a:schemeClr val="tx1"/>
              </a:solidFill>
            </a:rPr>
            <a:t>Decreased 6.63 % (1Q23 Vs 4Q22)</a:t>
          </a:r>
        </a:p>
      </cdr:txBody>
    </cdr:sp>
  </cdr:relSizeAnchor>
  <cdr:relSizeAnchor xmlns:cdr="http://schemas.openxmlformats.org/drawingml/2006/chartDrawing">
    <cdr:from>
      <cdr:x>0.81617</cdr:x>
      <cdr:y>0.27376</cdr:y>
    </cdr:from>
    <cdr:to>
      <cdr:x>0.88899</cdr:x>
      <cdr:y>0.36965</cdr:y>
    </cdr:to>
    <cdr:sp macro="" textlink="">
      <cdr:nvSpPr>
        <cdr:cNvPr id="14" name="TextBox 13">
          <a:extLst xmlns:a="http://schemas.openxmlformats.org/drawingml/2006/main">
            <a:ext uri="{FF2B5EF4-FFF2-40B4-BE49-F238E27FC236}">
              <a16:creationId xmlns:a16="http://schemas.microsoft.com/office/drawing/2014/main" id="{D1190993-A7F2-48F9-8C42-BFDD786965AA}"/>
            </a:ext>
          </a:extLst>
        </cdr:cNvPr>
        <cdr:cNvSpPr txBox="1"/>
      </cdr:nvSpPr>
      <cdr:spPr>
        <a:xfrm xmlns:a="http://schemas.openxmlformats.org/drawingml/2006/main">
          <a:off x="7955280" y="1398428"/>
          <a:ext cx="709748" cy="48985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n-MY" sz="1100" dirty="0"/>
        </a:p>
      </cdr:txBody>
    </cdr:sp>
  </cdr:relSizeAnchor>
  <cdr:relSizeAnchor xmlns:cdr="http://schemas.openxmlformats.org/drawingml/2006/chartDrawing">
    <cdr:from>
      <cdr:x>0.78872</cdr:x>
      <cdr:y>0.26642</cdr:y>
    </cdr:from>
    <cdr:to>
      <cdr:x>0.88967</cdr:x>
      <cdr:y>0.33866</cdr:y>
    </cdr:to>
    <cdr:sp macro="" textlink="">
      <cdr:nvSpPr>
        <cdr:cNvPr id="15" name="TextBox 14">
          <a:extLst xmlns:a="http://schemas.openxmlformats.org/drawingml/2006/main">
            <a:ext uri="{FF2B5EF4-FFF2-40B4-BE49-F238E27FC236}">
              <a16:creationId xmlns:a16="http://schemas.microsoft.com/office/drawing/2014/main" id="{84049E05-E9BE-4A77-871A-0BCB40998F57}"/>
            </a:ext>
          </a:extLst>
        </cdr:cNvPr>
        <cdr:cNvSpPr txBox="1"/>
      </cdr:nvSpPr>
      <cdr:spPr>
        <a:xfrm xmlns:a="http://schemas.openxmlformats.org/drawingml/2006/main">
          <a:off x="7687723" y="1256614"/>
          <a:ext cx="983966" cy="34072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MY" sz="1300" b="1" dirty="0">
              <a:solidFill>
                <a:srgbClr val="FF0000"/>
              </a:solidFill>
            </a:rPr>
            <a:t>-6.63%</a:t>
          </a:r>
        </a:p>
      </cdr:txBody>
    </cdr:sp>
  </cdr:relSizeAnchor>
  <cdr:relSizeAnchor xmlns:cdr="http://schemas.openxmlformats.org/drawingml/2006/chartDrawing">
    <cdr:from>
      <cdr:x>0.76793</cdr:x>
      <cdr:y>0.33558</cdr:y>
    </cdr:from>
    <cdr:to>
      <cdr:x>0.90506</cdr:x>
      <cdr:y>0.35831</cdr:y>
    </cdr:to>
    <cdr:cxnSp macro="">
      <cdr:nvCxnSpPr>
        <cdr:cNvPr id="10" name="Straight Arrow Connector 9">
          <a:extLst xmlns:a="http://schemas.openxmlformats.org/drawingml/2006/main">
            <a:ext uri="{FF2B5EF4-FFF2-40B4-BE49-F238E27FC236}">
              <a16:creationId xmlns:a16="http://schemas.microsoft.com/office/drawing/2014/main" id="{3EC6E7CC-1863-9358-FA58-24950D613DA6}"/>
            </a:ext>
          </a:extLst>
        </cdr:cNvPr>
        <cdr:cNvCxnSpPr/>
      </cdr:nvCxnSpPr>
      <cdr:spPr>
        <a:xfrm xmlns:a="http://schemas.openxmlformats.org/drawingml/2006/main">
          <a:off x="7485102" y="1582821"/>
          <a:ext cx="1336612" cy="107186"/>
        </a:xfrm>
        <a:prstGeom xmlns:a="http://schemas.openxmlformats.org/drawingml/2006/main" prst="straightConnector1">
          <a:avLst/>
        </a:prstGeom>
        <a:ln xmlns:a="http://schemas.openxmlformats.org/drawingml/2006/main" w="57150">
          <a:solidFill>
            <a:srgbClr val="FF0000"/>
          </a:solidFill>
          <a:tailEnd type="triangl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0.8447</cdr:x>
      <cdr:y>0.11731</cdr:y>
    </cdr:from>
    <cdr:to>
      <cdr:x>0.97382</cdr:x>
      <cdr:y>0.18852</cdr:y>
    </cdr:to>
    <cdr:sp macro="" textlink="">
      <cdr:nvSpPr>
        <cdr:cNvPr id="11" name="TextBox 10">
          <a:extLst xmlns:a="http://schemas.openxmlformats.org/drawingml/2006/main">
            <a:ext uri="{FF2B5EF4-FFF2-40B4-BE49-F238E27FC236}">
              <a16:creationId xmlns:a16="http://schemas.microsoft.com/office/drawing/2014/main" id="{EC7DCF1C-E4A6-CCCE-1FDE-0EF771EC5293}"/>
            </a:ext>
          </a:extLst>
        </cdr:cNvPr>
        <cdr:cNvSpPr txBox="1"/>
      </cdr:nvSpPr>
      <cdr:spPr>
        <a:xfrm xmlns:a="http://schemas.openxmlformats.org/drawingml/2006/main">
          <a:off x="8233332" y="553296"/>
          <a:ext cx="1258596" cy="33590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n-MY" sz="1100" dirty="0"/>
        </a:p>
      </cdr:txBody>
    </cdr:sp>
  </cdr:relSizeAnchor>
  <cdr:relSizeAnchor xmlns:cdr="http://schemas.openxmlformats.org/drawingml/2006/chartDrawing">
    <cdr:from>
      <cdr:x>0.84453</cdr:x>
      <cdr:y>0.15532</cdr:y>
    </cdr:from>
    <cdr:to>
      <cdr:x>0.97341</cdr:x>
      <cdr:y>0.22495</cdr:y>
    </cdr:to>
    <cdr:sp macro="" textlink="">
      <cdr:nvSpPr>
        <cdr:cNvPr id="12" name="TextBox 11">
          <a:extLst xmlns:a="http://schemas.openxmlformats.org/drawingml/2006/main">
            <a:ext uri="{FF2B5EF4-FFF2-40B4-BE49-F238E27FC236}">
              <a16:creationId xmlns:a16="http://schemas.microsoft.com/office/drawing/2014/main" id="{E748E6B8-1AE6-3E2C-7BD6-2BC28C3EE02F}"/>
            </a:ext>
          </a:extLst>
        </cdr:cNvPr>
        <cdr:cNvSpPr txBox="1"/>
      </cdr:nvSpPr>
      <cdr:spPr>
        <a:xfrm xmlns:a="http://schemas.openxmlformats.org/drawingml/2006/main">
          <a:off x="8231708" y="732585"/>
          <a:ext cx="1256212" cy="32843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MY" sz="1500" b="1" dirty="0">
              <a:solidFill>
                <a:srgbClr val="0000FF"/>
              </a:solidFill>
              <a:cs typeface="Calibri" panose="020F0502020204030204" pitchFamily="34" charset="0"/>
            </a:rPr>
            <a:t>1</a:t>
          </a:r>
          <a:r>
            <a:rPr lang="en-MY" sz="1500" b="1" baseline="30000" dirty="0">
              <a:solidFill>
                <a:srgbClr val="0000FF"/>
              </a:solidFill>
              <a:cs typeface="Calibri" panose="020F0502020204030204" pitchFamily="34" charset="0"/>
            </a:rPr>
            <a:t>st </a:t>
          </a:r>
          <a:r>
            <a:rPr lang="en-MY" sz="1500" b="1" dirty="0">
              <a:solidFill>
                <a:srgbClr val="0000FF"/>
              </a:solidFill>
              <a:cs typeface="Calibri" panose="020F0502020204030204" pitchFamily="34" charset="0"/>
            </a:rPr>
            <a:t> </a:t>
          </a:r>
          <a:r>
            <a:rPr lang="en-MY" sz="1500" b="1" dirty="0" err="1">
              <a:solidFill>
                <a:srgbClr val="0000FF"/>
              </a:solidFill>
              <a:cs typeface="Calibri" panose="020F0502020204030204" pitchFamily="34" charset="0"/>
            </a:rPr>
            <a:t>Qtr</a:t>
          </a:r>
          <a:r>
            <a:rPr lang="en-MY" sz="1500" b="1" dirty="0">
              <a:solidFill>
                <a:srgbClr val="0000FF"/>
              </a:solidFill>
              <a:cs typeface="Calibri" panose="020F0502020204030204" pitchFamily="34" charset="0"/>
            </a:rPr>
            <a:t> 2023</a:t>
          </a:r>
        </a:p>
      </cdr:txBody>
    </cdr:sp>
  </cdr:relSizeAnchor>
</c:userShapes>
</file>

<file path=ppt/drawings/drawing6.xml><?xml version="1.0" encoding="utf-8"?>
<c:userShapes xmlns:c="http://schemas.openxmlformats.org/drawingml/2006/chart">
  <cdr:relSizeAnchor xmlns:cdr="http://schemas.openxmlformats.org/drawingml/2006/chartDrawing">
    <cdr:from>
      <cdr:x>0.45171</cdr:x>
      <cdr:y>0.4105</cdr:y>
    </cdr:from>
    <cdr:to>
      <cdr:x>0.54829</cdr:x>
      <cdr:y>0.5895</cdr:y>
    </cdr:to>
    <cdr:sp macro="" textlink="">
      <cdr:nvSpPr>
        <cdr:cNvPr id="3" name="TextBox 2">
          <a:extLst xmlns:a="http://schemas.openxmlformats.org/drawingml/2006/main">
            <a:ext uri="{FF2B5EF4-FFF2-40B4-BE49-F238E27FC236}">
              <a16:creationId xmlns:a16="http://schemas.microsoft.com/office/drawing/2014/main" id="{256EC68A-EBA1-46FE-A5E9-BCB741F99DBE}"/>
            </a:ext>
          </a:extLst>
        </cdr:cNvPr>
        <cdr:cNvSpPr txBox="1"/>
      </cdr:nvSpPr>
      <cdr:spPr>
        <a:xfrm xmlns:a="http://schemas.openxmlformats.org/drawingml/2006/main">
          <a:off x="4276375" y="2096940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n-MY" sz="1100" dirty="0"/>
        </a:p>
      </cdr:txBody>
    </cdr:sp>
  </cdr:relSizeAnchor>
  <cdr:relSizeAnchor xmlns:cdr="http://schemas.openxmlformats.org/drawingml/2006/chartDrawing">
    <cdr:from>
      <cdr:x>0.6455</cdr:x>
      <cdr:y>0</cdr:y>
    </cdr:from>
    <cdr:to>
      <cdr:x>1</cdr:x>
      <cdr:y>0.06329</cdr:y>
    </cdr:to>
    <cdr:sp macro="" textlink="">
      <cdr:nvSpPr>
        <cdr:cNvPr id="4" name="TextBox 3">
          <a:extLst xmlns:a="http://schemas.openxmlformats.org/drawingml/2006/main">
            <a:ext uri="{FF2B5EF4-FFF2-40B4-BE49-F238E27FC236}">
              <a16:creationId xmlns:a16="http://schemas.microsoft.com/office/drawing/2014/main" id="{942E8A4F-05B3-4597-97B9-9198A64ACD01}"/>
            </a:ext>
          </a:extLst>
        </cdr:cNvPr>
        <cdr:cNvSpPr txBox="1"/>
      </cdr:nvSpPr>
      <cdr:spPr>
        <a:xfrm xmlns:a="http://schemas.openxmlformats.org/drawingml/2006/main">
          <a:off x="6291753" y="0"/>
          <a:ext cx="3455315" cy="29852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MY" sz="1400" b="1" dirty="0">
              <a:solidFill>
                <a:schemeClr val="tx1"/>
              </a:solidFill>
            </a:rPr>
            <a:t>Increased +188.88 % (1Q23 Vs 4Q22)</a:t>
          </a:r>
        </a:p>
      </cdr:txBody>
    </cdr:sp>
  </cdr:relSizeAnchor>
  <cdr:relSizeAnchor xmlns:cdr="http://schemas.openxmlformats.org/drawingml/2006/chartDrawing">
    <cdr:from>
      <cdr:x>0.81617</cdr:x>
      <cdr:y>0.27376</cdr:y>
    </cdr:from>
    <cdr:to>
      <cdr:x>0.88899</cdr:x>
      <cdr:y>0.36965</cdr:y>
    </cdr:to>
    <cdr:sp macro="" textlink="">
      <cdr:nvSpPr>
        <cdr:cNvPr id="14" name="TextBox 13">
          <a:extLst xmlns:a="http://schemas.openxmlformats.org/drawingml/2006/main">
            <a:ext uri="{FF2B5EF4-FFF2-40B4-BE49-F238E27FC236}">
              <a16:creationId xmlns:a16="http://schemas.microsoft.com/office/drawing/2014/main" id="{D1190993-A7F2-48F9-8C42-BFDD786965AA}"/>
            </a:ext>
          </a:extLst>
        </cdr:cNvPr>
        <cdr:cNvSpPr txBox="1"/>
      </cdr:nvSpPr>
      <cdr:spPr>
        <a:xfrm xmlns:a="http://schemas.openxmlformats.org/drawingml/2006/main">
          <a:off x="7955280" y="1398428"/>
          <a:ext cx="709748" cy="48985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n-MY" sz="1100" dirty="0"/>
        </a:p>
      </cdr:txBody>
    </cdr:sp>
  </cdr:relSizeAnchor>
  <cdr:relSizeAnchor xmlns:cdr="http://schemas.openxmlformats.org/drawingml/2006/chartDrawing">
    <cdr:from>
      <cdr:x>0.76568</cdr:x>
      <cdr:y>0.52408</cdr:y>
    </cdr:from>
    <cdr:to>
      <cdr:x>0.86663</cdr:x>
      <cdr:y>0.59632</cdr:y>
    </cdr:to>
    <cdr:sp macro="" textlink="">
      <cdr:nvSpPr>
        <cdr:cNvPr id="15" name="TextBox 14">
          <a:extLst xmlns:a="http://schemas.openxmlformats.org/drawingml/2006/main">
            <a:ext uri="{FF2B5EF4-FFF2-40B4-BE49-F238E27FC236}">
              <a16:creationId xmlns:a16="http://schemas.microsoft.com/office/drawing/2014/main" id="{84049E05-E9BE-4A77-871A-0BCB40998F57}"/>
            </a:ext>
          </a:extLst>
        </cdr:cNvPr>
        <cdr:cNvSpPr txBox="1"/>
      </cdr:nvSpPr>
      <cdr:spPr>
        <a:xfrm xmlns:a="http://schemas.openxmlformats.org/drawingml/2006/main">
          <a:off x="7463177" y="2471885"/>
          <a:ext cx="983966" cy="34072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MY" sz="1300" b="1" dirty="0">
              <a:solidFill>
                <a:srgbClr val="FF0000"/>
              </a:solidFill>
            </a:rPr>
            <a:t>+188.88%</a:t>
          </a:r>
        </a:p>
      </cdr:txBody>
    </cdr:sp>
  </cdr:relSizeAnchor>
  <cdr:relSizeAnchor xmlns:cdr="http://schemas.openxmlformats.org/drawingml/2006/chartDrawing">
    <cdr:from>
      <cdr:x>0.8447</cdr:x>
      <cdr:y>0.11731</cdr:y>
    </cdr:from>
    <cdr:to>
      <cdr:x>0.97382</cdr:x>
      <cdr:y>0.18852</cdr:y>
    </cdr:to>
    <cdr:sp macro="" textlink="">
      <cdr:nvSpPr>
        <cdr:cNvPr id="11" name="TextBox 10">
          <a:extLst xmlns:a="http://schemas.openxmlformats.org/drawingml/2006/main">
            <a:ext uri="{FF2B5EF4-FFF2-40B4-BE49-F238E27FC236}">
              <a16:creationId xmlns:a16="http://schemas.microsoft.com/office/drawing/2014/main" id="{EC7DCF1C-E4A6-CCCE-1FDE-0EF771EC5293}"/>
            </a:ext>
          </a:extLst>
        </cdr:cNvPr>
        <cdr:cNvSpPr txBox="1"/>
      </cdr:nvSpPr>
      <cdr:spPr>
        <a:xfrm xmlns:a="http://schemas.openxmlformats.org/drawingml/2006/main">
          <a:off x="8233332" y="553296"/>
          <a:ext cx="1258596" cy="33590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n-MY" sz="1100" dirty="0"/>
        </a:p>
      </cdr:txBody>
    </cdr:sp>
  </cdr:relSizeAnchor>
  <cdr:relSizeAnchor xmlns:cdr="http://schemas.openxmlformats.org/drawingml/2006/chartDrawing">
    <cdr:from>
      <cdr:x>0.84062</cdr:x>
      <cdr:y>0.3845</cdr:y>
    </cdr:from>
    <cdr:to>
      <cdr:x>0.9695</cdr:x>
      <cdr:y>0.45413</cdr:y>
    </cdr:to>
    <cdr:sp macro="" textlink="">
      <cdr:nvSpPr>
        <cdr:cNvPr id="12" name="TextBox 11">
          <a:extLst xmlns:a="http://schemas.openxmlformats.org/drawingml/2006/main">
            <a:ext uri="{FF2B5EF4-FFF2-40B4-BE49-F238E27FC236}">
              <a16:creationId xmlns:a16="http://schemas.microsoft.com/office/drawing/2014/main" id="{E748E6B8-1AE6-3E2C-7BD6-2BC28C3EE02F}"/>
            </a:ext>
          </a:extLst>
        </cdr:cNvPr>
        <cdr:cNvSpPr txBox="1"/>
      </cdr:nvSpPr>
      <cdr:spPr>
        <a:xfrm xmlns:a="http://schemas.openxmlformats.org/drawingml/2006/main">
          <a:off x="8193613" y="1813525"/>
          <a:ext cx="1256202" cy="32841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MY" sz="1500" b="1" dirty="0">
              <a:solidFill>
                <a:srgbClr val="0000FF"/>
              </a:solidFill>
              <a:cs typeface="Calibri" panose="020F0502020204030204" pitchFamily="34" charset="0"/>
            </a:rPr>
            <a:t>1</a:t>
          </a:r>
          <a:r>
            <a:rPr lang="en-MY" sz="1500" b="1" baseline="30000" dirty="0">
              <a:solidFill>
                <a:srgbClr val="0000FF"/>
              </a:solidFill>
              <a:cs typeface="Calibri" panose="020F0502020204030204" pitchFamily="34" charset="0"/>
            </a:rPr>
            <a:t>st </a:t>
          </a:r>
          <a:r>
            <a:rPr lang="en-MY" sz="1500" b="1" dirty="0">
              <a:solidFill>
                <a:srgbClr val="0000FF"/>
              </a:solidFill>
              <a:cs typeface="Calibri" panose="020F0502020204030204" pitchFamily="34" charset="0"/>
            </a:rPr>
            <a:t> </a:t>
          </a:r>
          <a:r>
            <a:rPr lang="en-MY" sz="1500" b="1" dirty="0" err="1">
              <a:solidFill>
                <a:srgbClr val="0000FF"/>
              </a:solidFill>
              <a:cs typeface="Calibri" panose="020F0502020204030204" pitchFamily="34" charset="0"/>
            </a:rPr>
            <a:t>Qtr</a:t>
          </a:r>
          <a:r>
            <a:rPr lang="en-MY" sz="1500" b="1" dirty="0">
              <a:solidFill>
                <a:srgbClr val="0000FF"/>
              </a:solidFill>
              <a:cs typeface="Calibri" panose="020F0502020204030204" pitchFamily="34" charset="0"/>
            </a:rPr>
            <a:t> 2023</a:t>
          </a:r>
        </a:p>
      </cdr:txBody>
    </cdr:sp>
  </cdr:relSizeAnchor>
</c:userShap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00B27-DE4C-4B9E-BB11-B9027034A00F}" type="datetimeFigureOut">
              <a:rPr lang="en-US" smtClean="0"/>
              <a:pPr/>
              <a:t>5/25/2026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60676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D914D-B099-4142-A885-11F276715148}" type="datetimeFigureOut">
              <a:rPr lang="en-US" smtClean="0"/>
              <a:t>5/25/2026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5245330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D914D-B099-4142-A885-11F276715148}" type="datetimeFigureOut">
              <a:rPr lang="en-US" smtClean="0"/>
              <a:t>5/25/2026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141815268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D914D-B099-4142-A885-11F276715148}" type="datetimeFigureOut">
              <a:rPr lang="en-US" smtClean="0"/>
              <a:t>5/25/2026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6914151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D914D-B099-4142-A885-11F276715148}" type="datetimeFigureOut">
              <a:rPr lang="en-US" smtClean="0"/>
              <a:t>5/25/2026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25197865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D914D-B099-4142-A885-11F276715148}" type="datetimeFigureOut">
              <a:rPr lang="en-US" smtClean="0"/>
              <a:t>5/25/2026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4053786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BE609-F3F2-45E6-BD6A-E03A8C86C1AE}" type="datetimeFigureOut">
              <a:rPr lang="en-US" smtClean="0"/>
              <a:t>5/25/2026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53901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4AD68-089C-4467-A8F3-EA2BBCA6B44E}" type="datetimeFigureOut">
              <a:rPr lang="en-US" smtClean="0"/>
              <a:t>5/25/2026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84469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51FCE-E4BB-4680-8E50-3C0E348D2609}" type="datetimeFigureOut">
              <a:rPr lang="en-US" smtClean="0"/>
              <a:t>5/25/2026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10138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A073D-A903-47F8-8D16-77642FB0DF1F}" type="datetimeFigureOut">
              <a:rPr lang="en-US" smtClean="0"/>
              <a:t>5/25/2026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98829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1FA40-626B-4CA1-85D0-7A9016E395BA}" type="datetimeFigureOut">
              <a:rPr lang="en-US" smtClean="0"/>
              <a:t>5/25/2026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56859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425EA-B9DC-48A7-991E-9A82573B1B21}" type="datetimeFigureOut">
              <a:rPr lang="en-US" smtClean="0"/>
              <a:t>5/25/2026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36307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B97F8-6CEB-469B-AFCC-889F2A2B1D5A}" type="datetimeFigureOut">
              <a:rPr lang="en-US" smtClean="0"/>
              <a:t>5/25/2026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17035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9179F-009E-4FA5-B091-7EBB82A185BD}" type="datetimeFigureOut">
              <a:rPr lang="en-US" smtClean="0"/>
              <a:t>5/25/2026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4747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665CEB-0076-4E37-B880-BCEA9784DE0A}" type="datetimeFigureOut">
              <a:rPr lang="en-US" smtClean="0"/>
              <a:t>5/25/2026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13423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49E5E-3896-4118-99A7-7B85668F1C5E}" type="datetimeFigureOut">
              <a:rPr lang="en-US" smtClean="0"/>
              <a:t>5/25/2026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62158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157"/>
            <a:ext cx="2356674" cy="6853096"/>
            <a:chOff x="6627813" y="195610"/>
            <a:chExt cx="1952625" cy="5678141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5610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0D914D-B099-4142-A885-11F276715148}" type="datetimeFigureOut">
              <a:rPr lang="en-US" smtClean="0"/>
              <a:t>5/25/2026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39931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  <p:sldLayoutId id="2147483731" r:id="rId13"/>
    <p:sldLayoutId id="2147483732" r:id="rId14"/>
    <p:sldLayoutId id="2147483733" r:id="rId15"/>
    <p:sldLayoutId id="2147483734" r:id="rId16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2">
              <a:lumMod val="7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4" Type="http://schemas.openxmlformats.org/officeDocument/2006/relationships/chart" Target="../charts/char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4" Type="http://schemas.openxmlformats.org/officeDocument/2006/relationships/chart" Target="../charts/char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19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g"/><Relationship Id="rId5" Type="http://schemas.openxmlformats.org/officeDocument/2006/relationships/image" Target="../media/image17.jp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2" name="Rectangle 51">
            <a:extLst>
              <a:ext uri="{FF2B5EF4-FFF2-40B4-BE49-F238E27FC236}">
                <a16:creationId xmlns:a16="http://schemas.microsoft.com/office/drawing/2014/main" id="{1FF9CEF5-A50D-4B8B-9852-D76F703786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786"/>
            <a:ext cx="12192000" cy="68540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09797A4-EFD6-3567-A4A1-0D35CC10D45A}"/>
              </a:ext>
            </a:extLst>
          </p:cNvPr>
          <p:cNvSpPr txBox="1"/>
          <p:nvPr/>
        </p:nvSpPr>
        <p:spPr>
          <a:xfrm>
            <a:off x="2589213" y="2514600"/>
            <a:ext cx="8915399" cy="226278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spcBef>
                <a:spcPct val="0"/>
              </a:spcBef>
              <a:spcAft>
                <a:spcPts val="600"/>
              </a:spcAft>
            </a:pPr>
            <a:r>
              <a:rPr lang="en-US" sz="5400" b="1" dirty="0">
                <a:latin typeface="+mj-lt"/>
                <a:ea typeface="+mj-ea"/>
                <a:cs typeface="+mj-cs"/>
              </a:rPr>
              <a:t>6</a:t>
            </a:r>
            <a:r>
              <a:rPr lang="en-US" altLang="zh-CN" sz="5400" b="1" baseline="30000" dirty="0">
                <a:latin typeface="+mj-lt"/>
                <a:ea typeface="+mj-ea"/>
                <a:cs typeface="+mj-cs"/>
              </a:rPr>
              <a:t>th</a:t>
            </a:r>
            <a:r>
              <a:rPr lang="en-US" altLang="zh-CN" sz="5400" b="1" dirty="0">
                <a:latin typeface="+mj-lt"/>
                <a:ea typeface="+mj-ea"/>
                <a:cs typeface="+mj-cs"/>
              </a:rPr>
              <a:t> ANNUAL GENERAL MEETING</a:t>
            </a:r>
            <a:endParaRPr lang="en-US" sz="5400" b="1" dirty="0">
              <a:latin typeface="+mj-lt"/>
              <a:ea typeface="+mj-ea"/>
              <a:cs typeface="+mj-cs"/>
            </a:endParaRP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30684D86-C9D1-40C3-A9B6-EC935C7312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rgbClr val="3F41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56" name="Freeform 33">
            <a:extLst>
              <a:ext uri="{FF2B5EF4-FFF2-40B4-BE49-F238E27FC236}">
                <a16:creationId xmlns:a16="http://schemas.microsoft.com/office/drawing/2014/main" id="{1EDF7896-F56A-49DA-90F3-F5CE8B9833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pic>
        <p:nvPicPr>
          <p:cNvPr id="35" name="Picture 34" descr="A picture containing screenshot, text, art&#10;&#10;Description automatically generated">
            <a:extLst>
              <a:ext uri="{FF2B5EF4-FFF2-40B4-BE49-F238E27FC236}">
                <a16:creationId xmlns:a16="http://schemas.microsoft.com/office/drawing/2014/main" id="{AC6844DA-7ED3-5E54-64EE-4C993D68C9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3BDB44A4-E8EF-EF5C-160F-4FDDE577E0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" y="4748"/>
            <a:ext cx="2589213" cy="901664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97314FB7-B0D8-6744-D921-4BC5163EEB0A}"/>
              </a:ext>
            </a:extLst>
          </p:cNvPr>
          <p:cNvSpPr txBox="1"/>
          <p:nvPr/>
        </p:nvSpPr>
        <p:spPr>
          <a:xfrm>
            <a:off x="0" y="925576"/>
            <a:ext cx="3794000" cy="3831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MY" b="1" dirty="0">
                <a:solidFill>
                  <a:schemeClr val="bg1">
                    <a:lumMod val="75000"/>
                    <a:lumOff val="25000"/>
                  </a:schemeClr>
                </a:solidFill>
              </a:rPr>
              <a:t>6TH ANNUAL GENERAL MEETING</a:t>
            </a:r>
          </a:p>
        </p:txBody>
      </p:sp>
    </p:spTree>
    <p:extLst>
      <p:ext uri="{BB962C8B-B14F-4D97-AF65-F5344CB8AC3E}">
        <p14:creationId xmlns:p14="http://schemas.microsoft.com/office/powerpoint/2010/main" val="321923222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F8CEA56C-48E1-4689-943F-896F29CC0F39}"/>
              </a:ext>
            </a:extLst>
          </p:cNvPr>
          <p:cNvSpPr txBox="1">
            <a:spLocks/>
          </p:cNvSpPr>
          <p:nvPr/>
        </p:nvSpPr>
        <p:spPr>
          <a:xfrm>
            <a:off x="1619795" y="624109"/>
            <a:ext cx="7158445" cy="68217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MY" sz="3200" b="1" dirty="0">
                <a:solidFill>
                  <a:schemeClr val="tx1"/>
                </a:solidFill>
              </a:rPr>
              <a:t>Financial Data – Assets &amp; Earnings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5DB1745-1067-41FE-8B96-D381A87869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78240" y="573700"/>
            <a:ext cx="3326538" cy="745649"/>
          </a:xfrm>
          <a:prstGeom prst="rect">
            <a:avLst/>
          </a:prstGeom>
        </p:spPr>
      </p:pic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6D68781C-1DDA-429F-86AE-7A6BD5D7DFD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36695845"/>
              </p:ext>
            </p:extLst>
          </p:nvPr>
        </p:nvGraphicFramePr>
        <p:xfrm>
          <a:off x="2216954" y="1561837"/>
          <a:ext cx="9073087" cy="17448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3" name="Content Placeholder 5">
            <a:extLst>
              <a:ext uri="{FF2B5EF4-FFF2-40B4-BE49-F238E27FC236}">
                <a16:creationId xmlns:a16="http://schemas.microsoft.com/office/drawing/2014/main" id="{34ED26CD-5E19-40DD-82AA-87B23419174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06674422"/>
              </p:ext>
            </p:extLst>
          </p:nvPr>
        </p:nvGraphicFramePr>
        <p:xfrm>
          <a:off x="2216954" y="3429000"/>
          <a:ext cx="9073087" cy="3429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7385703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F8CEA56C-48E1-4689-943F-896F29CC0F39}"/>
              </a:ext>
            </a:extLst>
          </p:cNvPr>
          <p:cNvSpPr txBox="1">
            <a:spLocks/>
          </p:cNvSpPr>
          <p:nvPr/>
        </p:nvSpPr>
        <p:spPr>
          <a:xfrm>
            <a:off x="1672045" y="637173"/>
            <a:ext cx="7994468" cy="57310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altLang="en-US" sz="2800" b="1" dirty="0">
                <a:solidFill>
                  <a:schemeClr val="tx1"/>
                </a:solidFill>
              </a:rPr>
              <a:t>Balance Sheet – Borrowings, Gearing &amp; Cash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5DB1745-1067-41FE-8B96-D381A87869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66513" y="637173"/>
            <a:ext cx="2438263" cy="573106"/>
          </a:xfrm>
          <a:prstGeom prst="rect">
            <a:avLst/>
          </a:prstGeom>
        </p:spPr>
      </p:pic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6D68781C-1DDA-429F-86AE-7A6BD5D7DFD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42941288"/>
              </p:ext>
            </p:extLst>
          </p:nvPr>
        </p:nvGraphicFramePr>
        <p:xfrm>
          <a:off x="2216953" y="1483459"/>
          <a:ext cx="9073087" cy="17448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3" name="Content Placeholder 5">
            <a:extLst>
              <a:ext uri="{FF2B5EF4-FFF2-40B4-BE49-F238E27FC236}">
                <a16:creationId xmlns:a16="http://schemas.microsoft.com/office/drawing/2014/main" id="{34ED26CD-5E19-40DD-82AA-87B23419174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20038411"/>
              </p:ext>
            </p:extLst>
          </p:nvPr>
        </p:nvGraphicFramePr>
        <p:xfrm>
          <a:off x="2216954" y="3228280"/>
          <a:ext cx="9073087" cy="362971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31067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CF1E9E8E-3329-48AB-829C-2B929640297A}"/>
              </a:ext>
            </a:extLst>
          </p:cNvPr>
          <p:cNvSpPr txBox="1">
            <a:spLocks/>
          </p:cNvSpPr>
          <p:nvPr/>
        </p:nvSpPr>
        <p:spPr>
          <a:xfrm>
            <a:off x="1619795" y="624109"/>
            <a:ext cx="7158445" cy="68217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MY" sz="4000" b="1" dirty="0">
                <a:solidFill>
                  <a:schemeClr val="tx1"/>
                </a:solidFill>
              </a:rPr>
              <a:t>Key Financial Data &amp; Ratios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94E7FD4-2992-4759-8083-2452EBA36F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78240" y="598904"/>
            <a:ext cx="3326538" cy="732585"/>
          </a:xfrm>
          <a:prstGeom prst="rect">
            <a:avLst/>
          </a:prstGeom>
        </p:spPr>
      </p:pic>
      <p:graphicFrame>
        <p:nvGraphicFramePr>
          <p:cNvPr id="7" name="Table 5">
            <a:extLst>
              <a:ext uri="{FF2B5EF4-FFF2-40B4-BE49-F238E27FC236}">
                <a16:creationId xmlns:a16="http://schemas.microsoft.com/office/drawing/2014/main" id="{8197300B-F93E-45A2-86DF-63295D0A457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4358135"/>
              </p:ext>
            </p:extLst>
          </p:nvPr>
        </p:nvGraphicFramePr>
        <p:xfrm>
          <a:off x="1619793" y="1736879"/>
          <a:ext cx="10323389" cy="4649938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906706">
                  <a:extLst>
                    <a:ext uri="{9D8B030D-6E8A-4147-A177-3AD203B41FA5}">
                      <a16:colId xmlns:a16="http://schemas.microsoft.com/office/drawing/2014/main" val="363649422"/>
                    </a:ext>
                  </a:extLst>
                </a:gridCol>
                <a:gridCol w="2422940">
                  <a:extLst>
                    <a:ext uri="{9D8B030D-6E8A-4147-A177-3AD203B41FA5}">
                      <a16:colId xmlns:a16="http://schemas.microsoft.com/office/drawing/2014/main" val="3309623635"/>
                    </a:ext>
                  </a:extLst>
                </a:gridCol>
                <a:gridCol w="2390503">
                  <a:extLst>
                    <a:ext uri="{9D8B030D-6E8A-4147-A177-3AD203B41FA5}">
                      <a16:colId xmlns:a16="http://schemas.microsoft.com/office/drawing/2014/main" val="2954085839"/>
                    </a:ext>
                  </a:extLst>
                </a:gridCol>
                <a:gridCol w="2603240">
                  <a:extLst>
                    <a:ext uri="{9D8B030D-6E8A-4147-A177-3AD203B41FA5}">
                      <a16:colId xmlns:a16="http://schemas.microsoft.com/office/drawing/2014/main" val="3915653528"/>
                    </a:ext>
                  </a:extLst>
                </a:gridCol>
              </a:tblGrid>
              <a:tr h="784658">
                <a:tc>
                  <a:txBody>
                    <a:bodyPr/>
                    <a:lstStyle/>
                    <a:p>
                      <a:endParaRPr lang="en-MY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MY" u="sng" dirty="0"/>
                        <a:t>As at 31/12/2022</a:t>
                      </a:r>
                    </a:p>
                    <a:p>
                      <a:pPr algn="ctr"/>
                      <a:r>
                        <a:rPr lang="en-MY" u="sng" dirty="0"/>
                        <a:t>(MYR million)</a:t>
                      </a:r>
                      <a:endParaRPr lang="en-MY" b="1" u="sng" dirty="0"/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MY" u="sng" dirty="0"/>
                        <a:t>As at 31/12/2021</a:t>
                      </a:r>
                    </a:p>
                    <a:p>
                      <a:pPr algn="ctr"/>
                      <a:r>
                        <a:rPr lang="en-MY" u="sng" dirty="0"/>
                        <a:t>(MYR million)</a:t>
                      </a:r>
                      <a:endParaRPr lang="en-MY" b="1" u="sng" dirty="0"/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MY" u="sng" dirty="0"/>
                        <a:t>Increased (%)</a:t>
                      </a:r>
                    </a:p>
                    <a:p>
                      <a:pPr algn="ctr"/>
                      <a:r>
                        <a:rPr lang="en-MY" u="sng" dirty="0"/>
                        <a:t>/(Decreased) (%)</a:t>
                      </a:r>
                      <a:endParaRPr lang="en-MY" b="1" u="sng" dirty="0"/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509253269"/>
                  </a:ext>
                </a:extLst>
              </a:tr>
              <a:tr h="632848">
                <a:tc>
                  <a:txBody>
                    <a:bodyPr/>
                    <a:lstStyle/>
                    <a:p>
                      <a:r>
                        <a:rPr lang="en-MY" sz="2000" b="1" dirty="0"/>
                        <a:t>Total Assets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MY" sz="2000" b="0" dirty="0">
                          <a:solidFill>
                            <a:schemeClr val="tx1"/>
                          </a:solidFill>
                        </a:rPr>
                        <a:t>377.56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MY" sz="2000" b="0" dirty="0">
                          <a:solidFill>
                            <a:schemeClr val="tx1"/>
                          </a:solidFill>
                        </a:rPr>
                        <a:t>399.16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MY" sz="2000" b="1" dirty="0">
                          <a:solidFill>
                            <a:srgbClr val="FF0000"/>
                          </a:solidFill>
                        </a:rPr>
                        <a:t>(5.41)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37787670"/>
                  </a:ext>
                </a:extLst>
              </a:tr>
              <a:tr h="632848">
                <a:tc>
                  <a:txBody>
                    <a:bodyPr/>
                    <a:lstStyle/>
                    <a:p>
                      <a:r>
                        <a:rPr lang="en-MY" sz="2000" b="1" dirty="0"/>
                        <a:t>Net Current Assets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MY" sz="2000" b="0" dirty="0">
                          <a:solidFill>
                            <a:schemeClr val="tx1"/>
                          </a:solidFill>
                        </a:rPr>
                        <a:t>157.70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MY" sz="2000" b="0" dirty="0">
                          <a:solidFill>
                            <a:schemeClr val="tx1"/>
                          </a:solidFill>
                        </a:rPr>
                        <a:t>189.58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MY" sz="2000" b="1" dirty="0">
                          <a:solidFill>
                            <a:srgbClr val="FF0000"/>
                          </a:solidFill>
                        </a:rPr>
                        <a:t>(16.82)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84229831"/>
                  </a:ext>
                </a:extLst>
              </a:tr>
              <a:tr h="632848">
                <a:tc>
                  <a:txBody>
                    <a:bodyPr/>
                    <a:lstStyle/>
                    <a:p>
                      <a:r>
                        <a:rPr lang="en-MY" sz="2000" b="1" dirty="0"/>
                        <a:t>Shareholder’s Funds </a:t>
                      </a:r>
                    </a:p>
                    <a:p>
                      <a:endParaRPr lang="en-MY" sz="20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MY" sz="2000" b="0" dirty="0">
                          <a:solidFill>
                            <a:schemeClr val="tx1"/>
                          </a:solidFill>
                        </a:rPr>
                        <a:t>258.86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MY" sz="2000" b="0" dirty="0">
                          <a:solidFill>
                            <a:schemeClr val="tx1"/>
                          </a:solidFill>
                        </a:rPr>
                        <a:t>256.21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MY" sz="2000" b="0" dirty="0">
                          <a:solidFill>
                            <a:schemeClr val="tx1"/>
                          </a:solidFill>
                        </a:rPr>
                        <a:t>1.37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99345512"/>
                  </a:ext>
                </a:extLst>
              </a:tr>
              <a:tr h="632848">
                <a:tc>
                  <a:txBody>
                    <a:bodyPr/>
                    <a:lstStyle/>
                    <a:p>
                      <a:r>
                        <a:rPr lang="en-MY" sz="2000" b="1" dirty="0">
                          <a:solidFill>
                            <a:schemeClr val="tx1"/>
                          </a:solidFill>
                        </a:rPr>
                        <a:t>Borrowings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MY" sz="2000" b="0" dirty="0">
                          <a:solidFill>
                            <a:schemeClr val="tx1"/>
                          </a:solidFill>
                        </a:rPr>
                        <a:t>67.04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MY" sz="2000" b="0" dirty="0">
                          <a:solidFill>
                            <a:schemeClr val="tx1"/>
                          </a:solidFill>
                        </a:rPr>
                        <a:t>54.16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MY" sz="2000" b="0" dirty="0">
                          <a:solidFill>
                            <a:schemeClr val="tx1"/>
                          </a:solidFill>
                        </a:rPr>
                        <a:t>23.78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18184895"/>
                  </a:ext>
                </a:extLst>
              </a:tr>
              <a:tr h="632848">
                <a:tc>
                  <a:txBody>
                    <a:bodyPr/>
                    <a:lstStyle/>
                    <a:p>
                      <a:r>
                        <a:rPr lang="en-MY" sz="2000" b="1" dirty="0">
                          <a:solidFill>
                            <a:schemeClr val="tx1"/>
                          </a:solidFill>
                        </a:rPr>
                        <a:t>Gearing</a:t>
                      </a:r>
                      <a:r>
                        <a:rPr lang="en-MY" sz="2000" b="1" baseline="0" dirty="0">
                          <a:solidFill>
                            <a:schemeClr val="tx1"/>
                          </a:solidFill>
                        </a:rPr>
                        <a:t> ratio </a:t>
                      </a:r>
                      <a:r>
                        <a:rPr lang="en-MY" sz="2000" b="1" baseline="0">
                          <a:solidFill>
                            <a:schemeClr val="tx1"/>
                          </a:solidFill>
                        </a:rPr>
                        <a:t>(times)</a:t>
                      </a:r>
                      <a:endParaRPr lang="en-MY" sz="20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MY" sz="2000" b="0" dirty="0">
                          <a:solidFill>
                            <a:schemeClr val="tx1"/>
                          </a:solidFill>
                        </a:rPr>
                        <a:t>0.26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MY" sz="2000" b="0" dirty="0">
                          <a:solidFill>
                            <a:schemeClr val="tx1"/>
                          </a:solidFill>
                        </a:rPr>
                        <a:t>0.21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MY" sz="2000" b="0" dirty="0">
                          <a:solidFill>
                            <a:schemeClr val="tx1"/>
                          </a:solidFill>
                        </a:rPr>
                        <a:t>23.81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01284404"/>
                  </a:ext>
                </a:extLst>
              </a:tr>
              <a:tr h="632848">
                <a:tc>
                  <a:txBody>
                    <a:bodyPr/>
                    <a:lstStyle/>
                    <a:p>
                      <a:r>
                        <a:rPr lang="en-MY" sz="2000" b="1" dirty="0"/>
                        <a:t>EPS (</a:t>
                      </a:r>
                      <a:r>
                        <a:rPr lang="en-MY" sz="2000" b="1" dirty="0" err="1"/>
                        <a:t>sen</a:t>
                      </a:r>
                      <a:r>
                        <a:rPr lang="en-MY" sz="2000" b="1" dirty="0"/>
                        <a:t>)*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MY" sz="2000" b="0" dirty="0">
                          <a:solidFill>
                            <a:schemeClr val="tx1"/>
                          </a:solidFill>
                        </a:rPr>
                        <a:t>3.76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MY" sz="2000" b="0" dirty="0">
                          <a:solidFill>
                            <a:schemeClr val="tx1"/>
                          </a:solidFill>
                        </a:rPr>
                        <a:t>17.94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MY" sz="2000" b="1" dirty="0">
                          <a:solidFill>
                            <a:srgbClr val="FF0000"/>
                          </a:solidFill>
                        </a:rPr>
                        <a:t>(-14.18 Sen)</a:t>
                      </a:r>
                      <a:endParaRPr lang="en-MY" sz="20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723239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352421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FC81813-641C-1E6D-8D3A-3BA920220B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78240" y="598904"/>
            <a:ext cx="3326538" cy="732585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1DAA7BE0-8290-E757-B2EE-D112AF57C790}"/>
              </a:ext>
            </a:extLst>
          </p:cNvPr>
          <p:cNvSpPr txBox="1">
            <a:spLocks/>
          </p:cNvSpPr>
          <p:nvPr/>
        </p:nvSpPr>
        <p:spPr>
          <a:xfrm>
            <a:off x="1619795" y="598904"/>
            <a:ext cx="7158445" cy="73258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MY" sz="2800" b="1" dirty="0">
                <a:solidFill>
                  <a:schemeClr val="tx1"/>
                </a:solidFill>
              </a:rPr>
              <a:t>Group Revenue By Quarter – Up to 1Q23 </a:t>
            </a:r>
          </a:p>
        </p:txBody>
      </p:sp>
      <p:graphicFrame>
        <p:nvGraphicFramePr>
          <p:cNvPr id="8" name="Content Placeholder 5">
            <a:extLst>
              <a:ext uri="{FF2B5EF4-FFF2-40B4-BE49-F238E27FC236}">
                <a16:creationId xmlns:a16="http://schemas.microsoft.com/office/drawing/2014/main" id="{BB06F0D1-6C17-CC47-F8BF-5D10FA4FCB5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08887397"/>
              </p:ext>
            </p:extLst>
          </p:nvPr>
        </p:nvGraphicFramePr>
        <p:xfrm>
          <a:off x="1619795" y="1331489"/>
          <a:ext cx="9747068" cy="47166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9" name="Table 9">
            <a:extLst>
              <a:ext uri="{FF2B5EF4-FFF2-40B4-BE49-F238E27FC236}">
                <a16:creationId xmlns:a16="http://schemas.microsoft.com/office/drawing/2014/main" id="{085D66DF-8756-5ABA-8F15-BA2FE494552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9096274"/>
              </p:ext>
            </p:extLst>
          </p:nvPr>
        </p:nvGraphicFramePr>
        <p:xfrm>
          <a:off x="2983723" y="5615375"/>
          <a:ext cx="8128000" cy="849912"/>
        </p:xfrm>
        <a:graphic>
          <a:graphicData uri="http://schemas.openxmlformats.org/drawingml/2006/table">
            <a:tbl>
              <a:tblPr firstRow="1" bandRow="1">
                <a:tableStyleId>{0E3FDE45-AF77-4B5C-9715-49D594BDF05E}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val="2080773167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1841963897"/>
                    </a:ext>
                  </a:extLst>
                </a:gridCol>
              </a:tblGrid>
              <a:tr h="42495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MY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r>
                        <a:rPr lang="en-MY" b="0" baseline="30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</a:t>
                      </a:r>
                      <a:r>
                        <a:rPr lang="en-MY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MY" b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Qtr</a:t>
                      </a:r>
                      <a:r>
                        <a:rPr lang="en-MY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2023 vs. 4</a:t>
                      </a:r>
                      <a:r>
                        <a:rPr lang="en-MY" b="0" baseline="30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</a:t>
                      </a:r>
                      <a:r>
                        <a:rPr lang="en-MY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MY" b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Qtr</a:t>
                      </a:r>
                      <a:r>
                        <a:rPr lang="en-MY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2022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b="0" dirty="0">
                          <a:solidFill>
                            <a:schemeClr val="tx1"/>
                          </a:solidFill>
                        </a:rPr>
                        <a:t>   </a:t>
                      </a:r>
                      <a:r>
                        <a:rPr lang="en-US" altLang="zh-CN" b="1" dirty="0">
                          <a:solidFill>
                            <a:srgbClr val="FF0000"/>
                          </a:solidFill>
                        </a:rPr>
                        <a:t>-6.63</a:t>
                      </a:r>
                      <a:r>
                        <a:rPr lang="en-MY" b="1" dirty="0">
                          <a:solidFill>
                            <a:srgbClr val="FF0000"/>
                          </a:solidFill>
                        </a:rPr>
                        <a:t>% 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86335556"/>
                  </a:ext>
                </a:extLst>
              </a:tr>
              <a:tr h="424956">
                <a:tc>
                  <a:txBody>
                    <a:bodyPr/>
                    <a:lstStyle/>
                    <a:p>
                      <a:pPr algn="ctr"/>
                      <a:r>
                        <a:rPr lang="en-MY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r>
                        <a:rPr lang="en-MY" b="0" baseline="30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</a:t>
                      </a:r>
                      <a:r>
                        <a:rPr lang="en-MY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MY" b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Qtr</a:t>
                      </a:r>
                      <a:r>
                        <a:rPr lang="en-MY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2023 vs. 1</a:t>
                      </a:r>
                      <a:r>
                        <a:rPr lang="en-MY" b="0" baseline="30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</a:t>
                      </a:r>
                      <a:r>
                        <a:rPr lang="en-MY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MY" b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Qtr</a:t>
                      </a:r>
                      <a:r>
                        <a:rPr lang="en-MY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2022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MY" b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MY" b="1" dirty="0">
                          <a:solidFill>
                            <a:srgbClr val="FF0000"/>
                          </a:solidFill>
                        </a:rPr>
                        <a:t>-22.79%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46159641"/>
                  </a:ext>
                </a:extLst>
              </a:tr>
            </a:tbl>
          </a:graphicData>
        </a:graphic>
      </p:graphicFrame>
      <p:sp>
        <p:nvSpPr>
          <p:cNvPr id="13" name="Arrow: Up 12">
            <a:extLst>
              <a:ext uri="{FF2B5EF4-FFF2-40B4-BE49-F238E27FC236}">
                <a16:creationId xmlns:a16="http://schemas.microsoft.com/office/drawing/2014/main" id="{3CD99E6D-1EE5-697C-38FB-E69E0714A9AD}"/>
              </a:ext>
            </a:extLst>
          </p:cNvPr>
          <p:cNvSpPr/>
          <p:nvPr/>
        </p:nvSpPr>
        <p:spPr>
          <a:xfrm rot="10800000">
            <a:off x="8285719" y="5719419"/>
            <a:ext cx="354564" cy="234092"/>
          </a:xfrm>
          <a:prstGeom prst="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 dirty="0">
              <a:solidFill>
                <a:srgbClr val="FF0000"/>
              </a:solidFill>
              <a:highlight>
                <a:srgbClr val="FF0000"/>
              </a:highlight>
            </a:endParaRPr>
          </a:p>
        </p:txBody>
      </p:sp>
      <p:sp>
        <p:nvSpPr>
          <p:cNvPr id="14" name="Arrow: Up 13">
            <a:extLst>
              <a:ext uri="{FF2B5EF4-FFF2-40B4-BE49-F238E27FC236}">
                <a16:creationId xmlns:a16="http://schemas.microsoft.com/office/drawing/2014/main" id="{E01C12F7-1962-C178-A28B-CBC48B26C00D}"/>
              </a:ext>
            </a:extLst>
          </p:cNvPr>
          <p:cNvSpPr/>
          <p:nvPr/>
        </p:nvSpPr>
        <p:spPr>
          <a:xfrm rot="10800000">
            <a:off x="8285719" y="6139648"/>
            <a:ext cx="354564" cy="234092"/>
          </a:xfrm>
          <a:prstGeom prst="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 dirty="0">
              <a:solidFill>
                <a:srgbClr val="FF0000"/>
              </a:solidFill>
              <a:highlight>
                <a:srgbClr val="FF00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39136497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FC81813-641C-1E6D-8D3A-3BA920220B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78240" y="598904"/>
            <a:ext cx="3326538" cy="732585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1DAA7BE0-8290-E757-B2EE-D112AF57C790}"/>
              </a:ext>
            </a:extLst>
          </p:cNvPr>
          <p:cNvSpPr txBox="1">
            <a:spLocks/>
          </p:cNvSpPr>
          <p:nvPr/>
        </p:nvSpPr>
        <p:spPr>
          <a:xfrm>
            <a:off x="1619795" y="598904"/>
            <a:ext cx="7158445" cy="73258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MY" sz="2800" b="1" dirty="0">
                <a:solidFill>
                  <a:schemeClr val="tx1"/>
                </a:solidFill>
              </a:rPr>
              <a:t>Profit After Tax By Quarter – Up to 1Q23 </a:t>
            </a:r>
          </a:p>
        </p:txBody>
      </p:sp>
      <p:graphicFrame>
        <p:nvGraphicFramePr>
          <p:cNvPr id="8" name="Content Placeholder 5">
            <a:extLst>
              <a:ext uri="{FF2B5EF4-FFF2-40B4-BE49-F238E27FC236}">
                <a16:creationId xmlns:a16="http://schemas.microsoft.com/office/drawing/2014/main" id="{BB06F0D1-6C17-CC47-F8BF-5D10FA4FCB5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30597784"/>
              </p:ext>
            </p:extLst>
          </p:nvPr>
        </p:nvGraphicFramePr>
        <p:xfrm>
          <a:off x="1619795" y="1331489"/>
          <a:ext cx="9747068" cy="47166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9" name="Table 9">
            <a:extLst>
              <a:ext uri="{FF2B5EF4-FFF2-40B4-BE49-F238E27FC236}">
                <a16:creationId xmlns:a16="http://schemas.microsoft.com/office/drawing/2014/main" id="{085D66DF-8756-5ABA-8F15-BA2FE494552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86761863"/>
              </p:ext>
            </p:extLst>
          </p:nvPr>
        </p:nvGraphicFramePr>
        <p:xfrm>
          <a:off x="2983723" y="5615375"/>
          <a:ext cx="8128000" cy="849912"/>
        </p:xfrm>
        <a:graphic>
          <a:graphicData uri="http://schemas.openxmlformats.org/drawingml/2006/table">
            <a:tbl>
              <a:tblPr firstRow="1" bandRow="1">
                <a:tableStyleId>{0E3FDE45-AF77-4B5C-9715-49D594BDF05E}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val="2080773167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1841963897"/>
                    </a:ext>
                  </a:extLst>
                </a:gridCol>
              </a:tblGrid>
              <a:tr h="42495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MY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r>
                        <a:rPr lang="en-MY" b="0" baseline="30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</a:t>
                      </a:r>
                      <a:r>
                        <a:rPr lang="en-MY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MY" b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Qtr</a:t>
                      </a:r>
                      <a:r>
                        <a:rPr lang="en-MY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2023 vs. 4</a:t>
                      </a:r>
                      <a:r>
                        <a:rPr lang="en-MY" b="0" baseline="30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</a:t>
                      </a:r>
                      <a:r>
                        <a:rPr lang="en-MY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MY" b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Qtr</a:t>
                      </a:r>
                      <a:r>
                        <a:rPr lang="en-MY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2022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b="0" dirty="0">
                          <a:solidFill>
                            <a:schemeClr val="tx1"/>
                          </a:solidFill>
                        </a:rPr>
                        <a:t>  </a:t>
                      </a:r>
                      <a:r>
                        <a:rPr lang="en-US" altLang="zh-CN" b="1" dirty="0">
                          <a:solidFill>
                            <a:schemeClr val="tx1"/>
                          </a:solidFill>
                        </a:rPr>
                        <a:t>188.88</a:t>
                      </a:r>
                      <a:r>
                        <a:rPr lang="en-MY" b="1" dirty="0">
                          <a:solidFill>
                            <a:schemeClr val="tx1"/>
                          </a:solidFill>
                        </a:rPr>
                        <a:t>% 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86335556"/>
                  </a:ext>
                </a:extLst>
              </a:tr>
              <a:tr h="424956">
                <a:tc>
                  <a:txBody>
                    <a:bodyPr/>
                    <a:lstStyle/>
                    <a:p>
                      <a:pPr algn="ctr"/>
                      <a:r>
                        <a:rPr lang="en-MY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r>
                        <a:rPr lang="en-MY" b="0" baseline="30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</a:t>
                      </a:r>
                      <a:r>
                        <a:rPr lang="en-MY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MY" b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Qtr</a:t>
                      </a:r>
                      <a:r>
                        <a:rPr lang="en-MY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2023 vs. 1</a:t>
                      </a:r>
                      <a:r>
                        <a:rPr lang="en-MY" b="0" baseline="30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</a:t>
                      </a:r>
                      <a:r>
                        <a:rPr lang="en-MY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MY" b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Qtr</a:t>
                      </a:r>
                      <a:r>
                        <a:rPr lang="en-MY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2022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MY" b="1" dirty="0">
                          <a:solidFill>
                            <a:srgbClr val="FF0000"/>
                          </a:solidFill>
                        </a:rPr>
                        <a:t>   -82.15%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46159641"/>
                  </a:ext>
                </a:extLst>
              </a:tr>
            </a:tbl>
          </a:graphicData>
        </a:graphic>
      </p:graphicFrame>
      <p:sp>
        <p:nvSpPr>
          <p:cNvPr id="13" name="Arrow: Up 12">
            <a:extLst>
              <a:ext uri="{FF2B5EF4-FFF2-40B4-BE49-F238E27FC236}">
                <a16:creationId xmlns:a16="http://schemas.microsoft.com/office/drawing/2014/main" id="{3CD99E6D-1EE5-697C-38FB-E69E0714A9AD}"/>
              </a:ext>
            </a:extLst>
          </p:cNvPr>
          <p:cNvSpPr/>
          <p:nvPr/>
        </p:nvSpPr>
        <p:spPr>
          <a:xfrm>
            <a:off x="8294914" y="5615375"/>
            <a:ext cx="362028" cy="337768"/>
          </a:xfrm>
          <a:prstGeom prst="upArrow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 dirty="0">
              <a:solidFill>
                <a:srgbClr val="FF0000"/>
              </a:solidFill>
              <a:highlight>
                <a:srgbClr val="FF0000"/>
              </a:highlight>
            </a:endParaRPr>
          </a:p>
        </p:txBody>
      </p:sp>
      <p:sp>
        <p:nvSpPr>
          <p:cNvPr id="11" name="Arrow: Up 10">
            <a:extLst>
              <a:ext uri="{FF2B5EF4-FFF2-40B4-BE49-F238E27FC236}">
                <a16:creationId xmlns:a16="http://schemas.microsoft.com/office/drawing/2014/main" id="{7BA15E80-4737-6C5D-F955-2CB9ABFBFA08}"/>
              </a:ext>
            </a:extLst>
          </p:cNvPr>
          <p:cNvSpPr/>
          <p:nvPr/>
        </p:nvSpPr>
        <p:spPr>
          <a:xfrm rot="10800000">
            <a:off x="8294914" y="6048103"/>
            <a:ext cx="362028" cy="337768"/>
          </a:xfrm>
          <a:prstGeom prst="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 dirty="0">
              <a:solidFill>
                <a:srgbClr val="FF0000"/>
              </a:solidFill>
              <a:highlight>
                <a:srgbClr val="FF0000"/>
              </a:highlight>
            </a:endParaRP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9DD949F9-F7A0-9DAF-6A1D-2528F120065E}"/>
              </a:ext>
            </a:extLst>
          </p:cNvPr>
          <p:cNvCxnSpPr>
            <a:cxnSpLocks/>
          </p:cNvCxnSpPr>
          <p:nvPr/>
        </p:nvCxnSpPr>
        <p:spPr>
          <a:xfrm flipV="1">
            <a:off x="9082972" y="3803374"/>
            <a:ext cx="1187463" cy="92235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558986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24213C36-57F7-FBC4-CDB4-6B6B796299BD}"/>
              </a:ext>
            </a:extLst>
          </p:cNvPr>
          <p:cNvSpPr txBox="1">
            <a:spLocks/>
          </p:cNvSpPr>
          <p:nvPr/>
        </p:nvSpPr>
        <p:spPr>
          <a:xfrm>
            <a:off x="1567542" y="567954"/>
            <a:ext cx="7876904" cy="76445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altLang="en-US" sz="3500" b="1" dirty="0">
                <a:solidFill>
                  <a:schemeClr val="tx1"/>
                </a:solidFill>
              </a:rPr>
              <a:t>Dividend for FY 2022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06BCA03E-D7E9-E091-7BFD-69E9DF09DD00}"/>
              </a:ext>
            </a:extLst>
          </p:cNvPr>
          <p:cNvSpPr txBox="1">
            <a:spLocks/>
          </p:cNvSpPr>
          <p:nvPr/>
        </p:nvSpPr>
        <p:spPr>
          <a:xfrm>
            <a:off x="992777" y="1759023"/>
            <a:ext cx="10713720" cy="573106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MY" altLang="en-US" sz="2000" b="1" dirty="0">
                <a:solidFill>
                  <a:schemeClr val="bg1"/>
                </a:solidFill>
              </a:rPr>
              <a:t>Proposed Final Dividend of 2.0 </a:t>
            </a:r>
            <a:r>
              <a:rPr lang="en-MY" altLang="en-US" sz="2000" b="1" dirty="0" err="1">
                <a:solidFill>
                  <a:schemeClr val="bg1"/>
                </a:solidFill>
              </a:rPr>
              <a:t>sen</a:t>
            </a:r>
            <a:r>
              <a:rPr lang="en-MY" altLang="en-US" sz="2000" b="1" dirty="0">
                <a:solidFill>
                  <a:schemeClr val="bg1"/>
                </a:solidFill>
              </a:rPr>
              <a:t> per share for the Financial Year Ended 31 Dec 2022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12A5BE9-AD55-5D3A-35BC-200966A005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62010" y="663629"/>
            <a:ext cx="2438263" cy="573106"/>
          </a:xfrm>
          <a:prstGeom prst="rect">
            <a:avLst/>
          </a:prstGeom>
        </p:spPr>
      </p:pic>
      <p:graphicFrame>
        <p:nvGraphicFramePr>
          <p:cNvPr id="9" name="Table 6">
            <a:extLst>
              <a:ext uri="{FF2B5EF4-FFF2-40B4-BE49-F238E27FC236}">
                <a16:creationId xmlns:a16="http://schemas.microsoft.com/office/drawing/2014/main" id="{2A65DEA5-0F67-A5A9-7A3F-C6BDE0BA014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65521761"/>
              </p:ext>
            </p:extLst>
          </p:nvPr>
        </p:nvGraphicFramePr>
        <p:xfrm>
          <a:off x="992777" y="2470567"/>
          <a:ext cx="10713719" cy="1100496"/>
        </p:xfrm>
        <a:graphic>
          <a:graphicData uri="http://schemas.openxmlformats.org/drawingml/2006/table">
            <a:tbl>
              <a:tblPr firstRow="1" bandRow="1">
                <a:tableStyleId>{1FECB4D8-DB02-4DC6-A0A2-4F2EBAE1DC90}</a:tableStyleId>
              </a:tblPr>
              <a:tblGrid>
                <a:gridCol w="1564306">
                  <a:extLst>
                    <a:ext uri="{9D8B030D-6E8A-4147-A177-3AD203B41FA5}">
                      <a16:colId xmlns:a16="http://schemas.microsoft.com/office/drawing/2014/main" val="2468536239"/>
                    </a:ext>
                  </a:extLst>
                </a:gridCol>
                <a:gridCol w="2063227">
                  <a:extLst>
                    <a:ext uri="{9D8B030D-6E8A-4147-A177-3AD203B41FA5}">
                      <a16:colId xmlns:a16="http://schemas.microsoft.com/office/drawing/2014/main" val="2093660741"/>
                    </a:ext>
                  </a:extLst>
                </a:gridCol>
                <a:gridCol w="2036688">
                  <a:extLst>
                    <a:ext uri="{9D8B030D-6E8A-4147-A177-3AD203B41FA5}">
                      <a16:colId xmlns:a16="http://schemas.microsoft.com/office/drawing/2014/main" val="4092187246"/>
                    </a:ext>
                  </a:extLst>
                </a:gridCol>
                <a:gridCol w="2524749">
                  <a:extLst>
                    <a:ext uri="{9D8B030D-6E8A-4147-A177-3AD203B41FA5}">
                      <a16:colId xmlns:a16="http://schemas.microsoft.com/office/drawing/2014/main" val="2156840320"/>
                    </a:ext>
                  </a:extLst>
                </a:gridCol>
                <a:gridCol w="2524749">
                  <a:extLst>
                    <a:ext uri="{9D8B030D-6E8A-4147-A177-3AD203B41FA5}">
                      <a16:colId xmlns:a16="http://schemas.microsoft.com/office/drawing/2014/main" val="3827047032"/>
                    </a:ext>
                  </a:extLst>
                </a:gridCol>
              </a:tblGrid>
              <a:tr h="575178">
                <a:tc>
                  <a:txBody>
                    <a:bodyPr/>
                    <a:lstStyle>
                      <a:lvl1pPr eaLnBrk="0" hangingPunct="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itchFamily="18" charset="2"/>
                        <a:defRPr sz="1600">
                          <a:solidFill>
                            <a:srgbClr val="404040"/>
                          </a:solidFill>
                          <a:latin typeface="Trebuchet MS" pitchFamily="34" charset="0"/>
                        </a:defRPr>
                      </a:lvl1pPr>
                      <a:lvl2pPr marL="742950" indent="-285750" eaLnBrk="0" hangingPunct="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itchFamily="18" charset="2"/>
                        <a:defRPr sz="1400">
                          <a:solidFill>
                            <a:srgbClr val="404040"/>
                          </a:solidFill>
                          <a:latin typeface="Trebuchet MS" pitchFamily="34" charset="0"/>
                        </a:defRPr>
                      </a:lvl2pPr>
                      <a:lvl3pPr marL="1143000" indent="-228600" eaLnBrk="0" hangingPunct="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itchFamily="18" charset="2"/>
                        <a:defRPr sz="1200">
                          <a:solidFill>
                            <a:srgbClr val="404040"/>
                          </a:solidFill>
                          <a:latin typeface="Trebuchet MS" pitchFamily="34" charset="0"/>
                        </a:defRPr>
                      </a:lvl3pPr>
                      <a:lvl4pPr marL="1600200" indent="-228600" eaLnBrk="0" hangingPunct="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itchFamily="18" charset="2"/>
                        <a:defRPr sz="1000">
                          <a:solidFill>
                            <a:srgbClr val="404040"/>
                          </a:solidFill>
                          <a:latin typeface="Trebuchet MS" pitchFamily="34" charset="0"/>
                        </a:defRPr>
                      </a:lvl4pPr>
                      <a:lvl5pPr marL="2057400" indent="-228600" eaLnBrk="0" hangingPunct="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itchFamily="18" charset="2"/>
                        <a:defRPr sz="1000">
                          <a:solidFill>
                            <a:srgbClr val="404040"/>
                          </a:solidFill>
                          <a:latin typeface="Trebuchet MS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itchFamily="18" charset="2"/>
                        <a:defRPr sz="1000">
                          <a:solidFill>
                            <a:srgbClr val="404040"/>
                          </a:solidFill>
                          <a:latin typeface="Trebuchet MS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itchFamily="18" charset="2"/>
                        <a:defRPr sz="1000">
                          <a:solidFill>
                            <a:srgbClr val="404040"/>
                          </a:solidFill>
                          <a:latin typeface="Trebuchet MS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itchFamily="18" charset="2"/>
                        <a:defRPr sz="1000">
                          <a:solidFill>
                            <a:srgbClr val="404040"/>
                          </a:solidFill>
                          <a:latin typeface="Trebuchet MS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itchFamily="18" charset="2"/>
                        <a:defRPr sz="1000">
                          <a:solidFill>
                            <a:srgbClr val="404040"/>
                          </a:solidFill>
                          <a:latin typeface="Trebuchet MS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Year</a:t>
                      </a:r>
                      <a:endParaRPr kumimoji="0" lang="en-US" alt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cs typeface="Arial" pitchFamily="34" charset="0"/>
                      </a:endParaRP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n-lt"/>
                        </a:rPr>
                        <a:t>No of Shares </a:t>
                      </a:r>
                    </a:p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n-lt"/>
                        </a:rPr>
                        <a:t>as at to-date</a:t>
                      </a:r>
                      <a:endParaRPr kumimoji="0" lang="en-US" sz="2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itchFamily="18" charset="2"/>
                        <a:defRPr sz="1600">
                          <a:solidFill>
                            <a:srgbClr val="404040"/>
                          </a:solidFill>
                          <a:latin typeface="Trebuchet MS" pitchFamily="34" charset="0"/>
                        </a:defRPr>
                      </a:lvl1pPr>
                      <a:lvl2pPr marL="742950" indent="-285750" eaLnBrk="0" hangingPunct="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itchFamily="18" charset="2"/>
                        <a:defRPr sz="1400">
                          <a:solidFill>
                            <a:srgbClr val="404040"/>
                          </a:solidFill>
                          <a:latin typeface="Trebuchet MS" pitchFamily="34" charset="0"/>
                        </a:defRPr>
                      </a:lvl2pPr>
                      <a:lvl3pPr marL="1143000" indent="-228600" eaLnBrk="0" hangingPunct="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itchFamily="18" charset="2"/>
                        <a:defRPr sz="1200">
                          <a:solidFill>
                            <a:srgbClr val="404040"/>
                          </a:solidFill>
                          <a:latin typeface="Trebuchet MS" pitchFamily="34" charset="0"/>
                        </a:defRPr>
                      </a:lvl3pPr>
                      <a:lvl4pPr marL="1600200" indent="-228600" eaLnBrk="0" hangingPunct="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itchFamily="18" charset="2"/>
                        <a:defRPr sz="1000">
                          <a:solidFill>
                            <a:srgbClr val="404040"/>
                          </a:solidFill>
                          <a:latin typeface="Trebuchet MS" pitchFamily="34" charset="0"/>
                        </a:defRPr>
                      </a:lvl4pPr>
                      <a:lvl5pPr marL="2057400" indent="-228600" eaLnBrk="0" hangingPunct="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itchFamily="18" charset="2"/>
                        <a:defRPr sz="1000">
                          <a:solidFill>
                            <a:srgbClr val="404040"/>
                          </a:solidFill>
                          <a:latin typeface="Trebuchet MS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itchFamily="18" charset="2"/>
                        <a:defRPr sz="1000">
                          <a:solidFill>
                            <a:srgbClr val="404040"/>
                          </a:solidFill>
                          <a:latin typeface="Trebuchet MS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itchFamily="18" charset="2"/>
                        <a:defRPr sz="1000">
                          <a:solidFill>
                            <a:srgbClr val="404040"/>
                          </a:solidFill>
                          <a:latin typeface="Trebuchet MS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itchFamily="18" charset="2"/>
                        <a:defRPr sz="1000">
                          <a:solidFill>
                            <a:srgbClr val="404040"/>
                          </a:solidFill>
                          <a:latin typeface="Trebuchet MS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itchFamily="18" charset="2"/>
                        <a:defRPr sz="1000">
                          <a:solidFill>
                            <a:srgbClr val="404040"/>
                          </a:solidFill>
                          <a:latin typeface="Trebuchet MS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Final Dividend</a:t>
                      </a: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(</a:t>
                      </a:r>
                      <a:r>
                        <a:rPr kumimoji="0" lang="en-US" altLang="en-US" sz="2000" b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sen</a:t>
                      </a:r>
                      <a:r>
                        <a:rPr kumimoji="0" lang="en-US" altLang="en-US" sz="20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)</a:t>
                      </a:r>
                      <a:endParaRPr kumimoji="0" lang="en-US" alt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cs typeface="Arial" pitchFamily="34" charset="0"/>
                      </a:endParaRP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itchFamily="18" charset="2"/>
                        <a:defRPr sz="1600">
                          <a:solidFill>
                            <a:srgbClr val="404040"/>
                          </a:solidFill>
                          <a:latin typeface="Trebuchet MS" pitchFamily="34" charset="0"/>
                        </a:defRPr>
                      </a:lvl1pPr>
                      <a:lvl2pPr marL="742950" indent="-285750" eaLnBrk="0" hangingPunct="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itchFamily="18" charset="2"/>
                        <a:defRPr sz="1400">
                          <a:solidFill>
                            <a:srgbClr val="404040"/>
                          </a:solidFill>
                          <a:latin typeface="Trebuchet MS" pitchFamily="34" charset="0"/>
                        </a:defRPr>
                      </a:lvl2pPr>
                      <a:lvl3pPr marL="1143000" indent="-228600" eaLnBrk="0" hangingPunct="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itchFamily="18" charset="2"/>
                        <a:defRPr sz="1200">
                          <a:solidFill>
                            <a:srgbClr val="404040"/>
                          </a:solidFill>
                          <a:latin typeface="Trebuchet MS" pitchFamily="34" charset="0"/>
                        </a:defRPr>
                      </a:lvl3pPr>
                      <a:lvl4pPr marL="1600200" indent="-228600" eaLnBrk="0" hangingPunct="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itchFamily="18" charset="2"/>
                        <a:defRPr sz="1000">
                          <a:solidFill>
                            <a:srgbClr val="404040"/>
                          </a:solidFill>
                          <a:latin typeface="Trebuchet MS" pitchFamily="34" charset="0"/>
                        </a:defRPr>
                      </a:lvl4pPr>
                      <a:lvl5pPr marL="2057400" indent="-228600" eaLnBrk="0" hangingPunct="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itchFamily="18" charset="2"/>
                        <a:defRPr sz="1000">
                          <a:solidFill>
                            <a:srgbClr val="404040"/>
                          </a:solidFill>
                          <a:latin typeface="Trebuchet MS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itchFamily="18" charset="2"/>
                        <a:defRPr sz="1000">
                          <a:solidFill>
                            <a:srgbClr val="404040"/>
                          </a:solidFill>
                          <a:latin typeface="Trebuchet MS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itchFamily="18" charset="2"/>
                        <a:defRPr sz="1000">
                          <a:solidFill>
                            <a:srgbClr val="404040"/>
                          </a:solidFill>
                          <a:latin typeface="Trebuchet MS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itchFamily="18" charset="2"/>
                        <a:defRPr sz="1000">
                          <a:solidFill>
                            <a:srgbClr val="404040"/>
                          </a:solidFill>
                          <a:latin typeface="Trebuchet MS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itchFamily="18" charset="2"/>
                        <a:defRPr sz="1000">
                          <a:solidFill>
                            <a:srgbClr val="404040"/>
                          </a:solidFill>
                          <a:latin typeface="Trebuchet MS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Total Dividend</a:t>
                      </a: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(RM'000)</a:t>
                      </a:r>
                      <a:endParaRPr kumimoji="0" lang="en-US" alt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cs typeface="Arial" pitchFamily="34" charset="0"/>
                      </a:endParaRP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cs typeface="Arial" pitchFamily="34" charset="0"/>
                        </a:rPr>
                        <a:t>Date of Payment</a:t>
                      </a:r>
                    </a:p>
                  </a:txBody>
                  <a:tcPr marL="0" marR="0" marT="0" marB="0" anchor="ctr" horzOverflow="overflow"/>
                </a:tc>
                <a:extLst>
                  <a:ext uri="{0D108BD9-81ED-4DB2-BD59-A6C34878D82A}">
                    <a16:rowId xmlns:a16="http://schemas.microsoft.com/office/drawing/2014/main" val="3609595716"/>
                  </a:ext>
                </a:extLst>
              </a:tr>
              <a:tr h="490896">
                <a:tc>
                  <a:txBody>
                    <a:bodyPr/>
                    <a:lstStyle>
                      <a:lvl1pPr eaLnBrk="0" hangingPunct="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itchFamily="18" charset="2"/>
                        <a:defRPr sz="1600">
                          <a:solidFill>
                            <a:srgbClr val="404040"/>
                          </a:solidFill>
                          <a:latin typeface="Trebuchet MS" pitchFamily="34" charset="0"/>
                        </a:defRPr>
                      </a:lvl1pPr>
                      <a:lvl2pPr marL="742950" indent="-285750" eaLnBrk="0" hangingPunct="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itchFamily="18" charset="2"/>
                        <a:defRPr sz="1400">
                          <a:solidFill>
                            <a:srgbClr val="404040"/>
                          </a:solidFill>
                          <a:latin typeface="Trebuchet MS" pitchFamily="34" charset="0"/>
                        </a:defRPr>
                      </a:lvl2pPr>
                      <a:lvl3pPr marL="1143000" indent="-228600" eaLnBrk="0" hangingPunct="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itchFamily="18" charset="2"/>
                        <a:defRPr sz="1200">
                          <a:solidFill>
                            <a:srgbClr val="404040"/>
                          </a:solidFill>
                          <a:latin typeface="Trebuchet MS" pitchFamily="34" charset="0"/>
                        </a:defRPr>
                      </a:lvl3pPr>
                      <a:lvl4pPr marL="1600200" indent="-228600" eaLnBrk="0" hangingPunct="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itchFamily="18" charset="2"/>
                        <a:defRPr sz="1000">
                          <a:solidFill>
                            <a:srgbClr val="404040"/>
                          </a:solidFill>
                          <a:latin typeface="Trebuchet MS" pitchFamily="34" charset="0"/>
                        </a:defRPr>
                      </a:lvl4pPr>
                      <a:lvl5pPr marL="2057400" indent="-228600" eaLnBrk="0" hangingPunct="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itchFamily="18" charset="2"/>
                        <a:defRPr sz="1000">
                          <a:solidFill>
                            <a:srgbClr val="404040"/>
                          </a:solidFill>
                          <a:latin typeface="Trebuchet MS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itchFamily="18" charset="2"/>
                        <a:defRPr sz="1000">
                          <a:solidFill>
                            <a:srgbClr val="404040"/>
                          </a:solidFill>
                          <a:latin typeface="Trebuchet MS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itchFamily="18" charset="2"/>
                        <a:defRPr sz="1000">
                          <a:solidFill>
                            <a:srgbClr val="404040"/>
                          </a:solidFill>
                          <a:latin typeface="Trebuchet MS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itchFamily="18" charset="2"/>
                        <a:defRPr sz="1000">
                          <a:solidFill>
                            <a:srgbClr val="404040"/>
                          </a:solidFill>
                          <a:latin typeface="Trebuchet MS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itchFamily="18" charset="2"/>
                        <a:defRPr sz="1000">
                          <a:solidFill>
                            <a:srgbClr val="404040"/>
                          </a:solidFill>
                          <a:latin typeface="Trebuchet MS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2022</a:t>
                      </a:r>
                      <a:endParaRPr kumimoji="0" lang="en-US" alt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Arial" pitchFamily="34" charset="0"/>
                      </a:endParaRP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</a:rPr>
                        <a:t>348,991,000</a:t>
                      </a:r>
                      <a:endParaRPr kumimoji="0" lang="en-US" sz="2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itchFamily="18" charset="2"/>
                        <a:defRPr sz="1600">
                          <a:solidFill>
                            <a:srgbClr val="404040"/>
                          </a:solidFill>
                          <a:latin typeface="Trebuchet MS" pitchFamily="34" charset="0"/>
                        </a:defRPr>
                      </a:lvl1pPr>
                      <a:lvl2pPr marL="742950" indent="-285750" eaLnBrk="0" hangingPunct="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itchFamily="18" charset="2"/>
                        <a:defRPr sz="1400">
                          <a:solidFill>
                            <a:srgbClr val="404040"/>
                          </a:solidFill>
                          <a:latin typeface="Trebuchet MS" pitchFamily="34" charset="0"/>
                        </a:defRPr>
                      </a:lvl2pPr>
                      <a:lvl3pPr marL="1143000" indent="-228600" eaLnBrk="0" hangingPunct="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itchFamily="18" charset="2"/>
                        <a:defRPr sz="1200">
                          <a:solidFill>
                            <a:srgbClr val="404040"/>
                          </a:solidFill>
                          <a:latin typeface="Trebuchet MS" pitchFamily="34" charset="0"/>
                        </a:defRPr>
                      </a:lvl3pPr>
                      <a:lvl4pPr marL="1600200" indent="-228600" eaLnBrk="0" hangingPunct="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itchFamily="18" charset="2"/>
                        <a:defRPr sz="1000">
                          <a:solidFill>
                            <a:srgbClr val="404040"/>
                          </a:solidFill>
                          <a:latin typeface="Trebuchet MS" pitchFamily="34" charset="0"/>
                        </a:defRPr>
                      </a:lvl4pPr>
                      <a:lvl5pPr marL="2057400" indent="-228600" eaLnBrk="0" hangingPunct="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itchFamily="18" charset="2"/>
                        <a:defRPr sz="1000">
                          <a:solidFill>
                            <a:srgbClr val="404040"/>
                          </a:solidFill>
                          <a:latin typeface="Trebuchet MS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itchFamily="18" charset="2"/>
                        <a:defRPr sz="1000">
                          <a:solidFill>
                            <a:srgbClr val="404040"/>
                          </a:solidFill>
                          <a:latin typeface="Trebuchet MS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itchFamily="18" charset="2"/>
                        <a:defRPr sz="1000">
                          <a:solidFill>
                            <a:srgbClr val="404040"/>
                          </a:solidFill>
                          <a:latin typeface="Trebuchet MS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itchFamily="18" charset="2"/>
                        <a:defRPr sz="1000">
                          <a:solidFill>
                            <a:srgbClr val="404040"/>
                          </a:solidFill>
                          <a:latin typeface="Trebuchet MS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itchFamily="18" charset="2"/>
                        <a:defRPr sz="1000">
                          <a:solidFill>
                            <a:srgbClr val="404040"/>
                          </a:solidFill>
                          <a:latin typeface="Trebuchet MS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2.00</a:t>
                      </a:r>
                      <a:endParaRPr kumimoji="0" lang="en-US" alt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Arial" pitchFamily="34" charset="0"/>
                      </a:endParaRP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itchFamily="18" charset="2"/>
                        <a:defRPr sz="1600">
                          <a:solidFill>
                            <a:srgbClr val="404040"/>
                          </a:solidFill>
                          <a:latin typeface="Trebuchet MS" pitchFamily="34" charset="0"/>
                        </a:defRPr>
                      </a:lvl1pPr>
                      <a:lvl2pPr marL="742950" indent="-285750" eaLnBrk="0" hangingPunct="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itchFamily="18" charset="2"/>
                        <a:defRPr sz="1400">
                          <a:solidFill>
                            <a:srgbClr val="404040"/>
                          </a:solidFill>
                          <a:latin typeface="Trebuchet MS" pitchFamily="34" charset="0"/>
                        </a:defRPr>
                      </a:lvl2pPr>
                      <a:lvl3pPr marL="1143000" indent="-228600" eaLnBrk="0" hangingPunct="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itchFamily="18" charset="2"/>
                        <a:defRPr sz="1200">
                          <a:solidFill>
                            <a:srgbClr val="404040"/>
                          </a:solidFill>
                          <a:latin typeface="Trebuchet MS" pitchFamily="34" charset="0"/>
                        </a:defRPr>
                      </a:lvl3pPr>
                      <a:lvl4pPr marL="1600200" indent="-228600" eaLnBrk="0" hangingPunct="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itchFamily="18" charset="2"/>
                        <a:defRPr sz="1000">
                          <a:solidFill>
                            <a:srgbClr val="404040"/>
                          </a:solidFill>
                          <a:latin typeface="Trebuchet MS" pitchFamily="34" charset="0"/>
                        </a:defRPr>
                      </a:lvl4pPr>
                      <a:lvl5pPr marL="2057400" indent="-228600" eaLnBrk="0" hangingPunct="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itchFamily="18" charset="2"/>
                        <a:defRPr sz="1000">
                          <a:solidFill>
                            <a:srgbClr val="404040"/>
                          </a:solidFill>
                          <a:latin typeface="Trebuchet MS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itchFamily="18" charset="2"/>
                        <a:defRPr sz="1000">
                          <a:solidFill>
                            <a:srgbClr val="404040"/>
                          </a:solidFill>
                          <a:latin typeface="Trebuchet MS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itchFamily="18" charset="2"/>
                        <a:defRPr sz="1000">
                          <a:solidFill>
                            <a:srgbClr val="404040"/>
                          </a:solidFill>
                          <a:latin typeface="Trebuchet MS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itchFamily="18" charset="2"/>
                        <a:defRPr sz="1000">
                          <a:solidFill>
                            <a:srgbClr val="404040"/>
                          </a:solidFill>
                          <a:latin typeface="Trebuchet MS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itchFamily="18" charset="2"/>
                        <a:defRPr sz="1000">
                          <a:solidFill>
                            <a:srgbClr val="404040"/>
                          </a:solidFill>
                          <a:latin typeface="Trebuchet MS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6,979</a:t>
                      </a:r>
                      <a:endParaRPr kumimoji="0" lang="en-US" alt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Arial" pitchFamily="34" charset="0"/>
                      </a:endParaRP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itchFamily="34" charset="0"/>
                        </a:rPr>
                        <a:t>14/07/2023</a:t>
                      </a:r>
                    </a:p>
                  </a:txBody>
                  <a:tcPr marL="0" marR="0" marT="0" marB="0" anchor="ctr" horzOverflow="overflow"/>
                </a:tc>
                <a:extLst>
                  <a:ext uri="{0D108BD9-81ED-4DB2-BD59-A6C34878D82A}">
                    <a16:rowId xmlns:a16="http://schemas.microsoft.com/office/drawing/2014/main" val="671971631"/>
                  </a:ext>
                </a:extLst>
              </a:tr>
            </a:tbl>
          </a:graphicData>
        </a:graphic>
      </p:graphicFrame>
      <p:sp>
        <p:nvSpPr>
          <p:cNvPr id="10" name="Title 1">
            <a:extLst>
              <a:ext uri="{FF2B5EF4-FFF2-40B4-BE49-F238E27FC236}">
                <a16:creationId xmlns:a16="http://schemas.microsoft.com/office/drawing/2014/main" id="{DA2A87D7-DD35-E29A-466A-4FE1604CB311}"/>
              </a:ext>
            </a:extLst>
          </p:cNvPr>
          <p:cNvSpPr txBox="1">
            <a:spLocks/>
          </p:cNvSpPr>
          <p:nvPr/>
        </p:nvSpPr>
        <p:spPr>
          <a:xfrm>
            <a:off x="992777" y="4184839"/>
            <a:ext cx="10713720" cy="583104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eaLnBrk="1" hangingPunct="1">
              <a:defRPr/>
            </a:pPr>
            <a:r>
              <a:rPr lang="en-US" altLang="en-US" sz="2000" b="1" dirty="0">
                <a:solidFill>
                  <a:schemeClr val="bg1"/>
                </a:solidFill>
                <a:cs typeface="Arial" pitchFamily="34" charset="0"/>
              </a:rPr>
              <a:t>Declared Total Single-Tier Dividend for the Financial Year Ended 31 Dec 2021</a:t>
            </a:r>
          </a:p>
        </p:txBody>
      </p:sp>
      <p:graphicFrame>
        <p:nvGraphicFramePr>
          <p:cNvPr id="12" name="Table 6">
            <a:extLst>
              <a:ext uri="{FF2B5EF4-FFF2-40B4-BE49-F238E27FC236}">
                <a16:creationId xmlns:a16="http://schemas.microsoft.com/office/drawing/2014/main" id="{A3719ABD-7125-7946-6E32-32F9FAD54BF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84071640"/>
              </p:ext>
            </p:extLst>
          </p:nvPr>
        </p:nvGraphicFramePr>
        <p:xfrm>
          <a:off x="992778" y="5002430"/>
          <a:ext cx="10713720" cy="1554480"/>
        </p:xfrm>
        <a:graphic>
          <a:graphicData uri="http://schemas.openxmlformats.org/drawingml/2006/table">
            <a:tbl>
              <a:tblPr firstRow="1" bandRow="1">
                <a:tableStyleId>{1FECB4D8-DB02-4DC6-A0A2-4F2EBAE1DC90}</a:tableStyleId>
              </a:tblPr>
              <a:tblGrid>
                <a:gridCol w="1577561">
                  <a:extLst>
                    <a:ext uri="{9D8B030D-6E8A-4147-A177-3AD203B41FA5}">
                      <a16:colId xmlns:a16="http://schemas.microsoft.com/office/drawing/2014/main" val="2468536239"/>
                    </a:ext>
                  </a:extLst>
                </a:gridCol>
                <a:gridCol w="2054807">
                  <a:extLst>
                    <a:ext uri="{9D8B030D-6E8A-4147-A177-3AD203B41FA5}">
                      <a16:colId xmlns:a16="http://schemas.microsoft.com/office/drawing/2014/main" val="2093660741"/>
                    </a:ext>
                  </a:extLst>
                </a:gridCol>
                <a:gridCol w="2280174">
                  <a:extLst>
                    <a:ext uri="{9D8B030D-6E8A-4147-A177-3AD203B41FA5}">
                      <a16:colId xmlns:a16="http://schemas.microsoft.com/office/drawing/2014/main" val="4092187246"/>
                    </a:ext>
                  </a:extLst>
                </a:gridCol>
                <a:gridCol w="2425998">
                  <a:extLst>
                    <a:ext uri="{9D8B030D-6E8A-4147-A177-3AD203B41FA5}">
                      <a16:colId xmlns:a16="http://schemas.microsoft.com/office/drawing/2014/main" val="2156840320"/>
                    </a:ext>
                  </a:extLst>
                </a:gridCol>
                <a:gridCol w="2375180">
                  <a:extLst>
                    <a:ext uri="{9D8B030D-6E8A-4147-A177-3AD203B41FA5}">
                      <a16:colId xmlns:a16="http://schemas.microsoft.com/office/drawing/2014/main" val="4119988744"/>
                    </a:ext>
                  </a:extLst>
                </a:gridCol>
              </a:tblGrid>
              <a:tr h="567509">
                <a:tc>
                  <a:txBody>
                    <a:bodyPr/>
                    <a:lstStyle>
                      <a:lvl1pPr eaLnBrk="0" hangingPunct="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itchFamily="18" charset="2"/>
                        <a:defRPr sz="1600">
                          <a:solidFill>
                            <a:srgbClr val="404040"/>
                          </a:solidFill>
                          <a:latin typeface="Trebuchet MS" pitchFamily="34" charset="0"/>
                        </a:defRPr>
                      </a:lvl1pPr>
                      <a:lvl2pPr marL="742950" indent="-285750" eaLnBrk="0" hangingPunct="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itchFamily="18" charset="2"/>
                        <a:defRPr sz="1400">
                          <a:solidFill>
                            <a:srgbClr val="404040"/>
                          </a:solidFill>
                          <a:latin typeface="Trebuchet MS" pitchFamily="34" charset="0"/>
                        </a:defRPr>
                      </a:lvl2pPr>
                      <a:lvl3pPr marL="1143000" indent="-228600" eaLnBrk="0" hangingPunct="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itchFamily="18" charset="2"/>
                        <a:defRPr sz="1200">
                          <a:solidFill>
                            <a:srgbClr val="404040"/>
                          </a:solidFill>
                          <a:latin typeface="Trebuchet MS" pitchFamily="34" charset="0"/>
                        </a:defRPr>
                      </a:lvl3pPr>
                      <a:lvl4pPr marL="1600200" indent="-228600" eaLnBrk="0" hangingPunct="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itchFamily="18" charset="2"/>
                        <a:defRPr sz="1000">
                          <a:solidFill>
                            <a:srgbClr val="404040"/>
                          </a:solidFill>
                          <a:latin typeface="Trebuchet MS" pitchFamily="34" charset="0"/>
                        </a:defRPr>
                      </a:lvl4pPr>
                      <a:lvl5pPr marL="2057400" indent="-228600" eaLnBrk="0" hangingPunct="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itchFamily="18" charset="2"/>
                        <a:defRPr sz="1000">
                          <a:solidFill>
                            <a:srgbClr val="404040"/>
                          </a:solidFill>
                          <a:latin typeface="Trebuchet MS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itchFamily="18" charset="2"/>
                        <a:defRPr sz="1000">
                          <a:solidFill>
                            <a:srgbClr val="404040"/>
                          </a:solidFill>
                          <a:latin typeface="Trebuchet MS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itchFamily="18" charset="2"/>
                        <a:defRPr sz="1000">
                          <a:solidFill>
                            <a:srgbClr val="404040"/>
                          </a:solidFill>
                          <a:latin typeface="Trebuchet MS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itchFamily="18" charset="2"/>
                        <a:defRPr sz="1000">
                          <a:solidFill>
                            <a:srgbClr val="404040"/>
                          </a:solidFill>
                          <a:latin typeface="Trebuchet MS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itchFamily="18" charset="2"/>
                        <a:defRPr sz="1000">
                          <a:solidFill>
                            <a:srgbClr val="404040"/>
                          </a:solidFill>
                          <a:latin typeface="Trebuchet MS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Year</a:t>
                      </a:r>
                      <a:endParaRPr kumimoji="0" lang="en-US" alt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j-lt"/>
                        <a:cs typeface="Arial" pitchFamily="34" charset="0"/>
                      </a:endParaRP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</a:rPr>
                        <a:t>No of Shares </a:t>
                      </a:r>
                    </a:p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</a:rPr>
                        <a:t>as at to-date</a:t>
                      </a:r>
                      <a:endParaRPr kumimoji="0" lang="en-US" sz="2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itchFamily="18" charset="2"/>
                        <a:defRPr sz="1600">
                          <a:solidFill>
                            <a:srgbClr val="404040"/>
                          </a:solidFill>
                          <a:latin typeface="Trebuchet MS" pitchFamily="34" charset="0"/>
                        </a:defRPr>
                      </a:lvl1pPr>
                      <a:lvl2pPr marL="742950" indent="-285750" eaLnBrk="0" hangingPunct="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itchFamily="18" charset="2"/>
                        <a:defRPr sz="1400">
                          <a:solidFill>
                            <a:srgbClr val="404040"/>
                          </a:solidFill>
                          <a:latin typeface="Trebuchet MS" pitchFamily="34" charset="0"/>
                        </a:defRPr>
                      </a:lvl2pPr>
                      <a:lvl3pPr marL="1143000" indent="-228600" eaLnBrk="0" hangingPunct="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itchFamily="18" charset="2"/>
                        <a:defRPr sz="1200">
                          <a:solidFill>
                            <a:srgbClr val="404040"/>
                          </a:solidFill>
                          <a:latin typeface="Trebuchet MS" pitchFamily="34" charset="0"/>
                        </a:defRPr>
                      </a:lvl3pPr>
                      <a:lvl4pPr marL="1600200" indent="-228600" eaLnBrk="0" hangingPunct="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itchFamily="18" charset="2"/>
                        <a:defRPr sz="1000">
                          <a:solidFill>
                            <a:srgbClr val="404040"/>
                          </a:solidFill>
                          <a:latin typeface="Trebuchet MS" pitchFamily="34" charset="0"/>
                        </a:defRPr>
                      </a:lvl4pPr>
                      <a:lvl5pPr marL="2057400" indent="-228600" eaLnBrk="0" hangingPunct="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itchFamily="18" charset="2"/>
                        <a:defRPr sz="1000">
                          <a:solidFill>
                            <a:srgbClr val="404040"/>
                          </a:solidFill>
                          <a:latin typeface="Trebuchet MS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itchFamily="18" charset="2"/>
                        <a:defRPr sz="1000">
                          <a:solidFill>
                            <a:srgbClr val="404040"/>
                          </a:solidFill>
                          <a:latin typeface="Trebuchet MS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itchFamily="18" charset="2"/>
                        <a:defRPr sz="1000">
                          <a:solidFill>
                            <a:srgbClr val="404040"/>
                          </a:solidFill>
                          <a:latin typeface="Trebuchet MS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itchFamily="18" charset="2"/>
                        <a:defRPr sz="1000">
                          <a:solidFill>
                            <a:srgbClr val="404040"/>
                          </a:solidFill>
                          <a:latin typeface="Trebuchet MS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itchFamily="18" charset="2"/>
                        <a:defRPr sz="1000">
                          <a:solidFill>
                            <a:srgbClr val="404040"/>
                          </a:solidFill>
                          <a:latin typeface="Trebuchet MS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Interim &amp; Final Dividend</a:t>
                      </a: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(</a:t>
                      </a:r>
                      <a:r>
                        <a:rPr kumimoji="0" lang="en-US" altLang="en-US" sz="2000" b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sen</a:t>
                      </a:r>
                      <a:r>
                        <a:rPr kumimoji="0" lang="en-US" altLang="en-US" sz="20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)</a:t>
                      </a:r>
                      <a:endParaRPr kumimoji="0" lang="en-US" alt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j-lt"/>
                        <a:cs typeface="Arial" pitchFamily="34" charset="0"/>
                      </a:endParaRP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itchFamily="18" charset="2"/>
                        <a:defRPr sz="1600">
                          <a:solidFill>
                            <a:srgbClr val="404040"/>
                          </a:solidFill>
                          <a:latin typeface="Trebuchet MS" pitchFamily="34" charset="0"/>
                        </a:defRPr>
                      </a:lvl1pPr>
                      <a:lvl2pPr marL="742950" indent="-285750" eaLnBrk="0" hangingPunct="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itchFamily="18" charset="2"/>
                        <a:defRPr sz="1400">
                          <a:solidFill>
                            <a:srgbClr val="404040"/>
                          </a:solidFill>
                          <a:latin typeface="Trebuchet MS" pitchFamily="34" charset="0"/>
                        </a:defRPr>
                      </a:lvl2pPr>
                      <a:lvl3pPr marL="1143000" indent="-228600" eaLnBrk="0" hangingPunct="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itchFamily="18" charset="2"/>
                        <a:defRPr sz="1200">
                          <a:solidFill>
                            <a:srgbClr val="404040"/>
                          </a:solidFill>
                          <a:latin typeface="Trebuchet MS" pitchFamily="34" charset="0"/>
                        </a:defRPr>
                      </a:lvl3pPr>
                      <a:lvl4pPr marL="1600200" indent="-228600" eaLnBrk="0" hangingPunct="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itchFamily="18" charset="2"/>
                        <a:defRPr sz="1000">
                          <a:solidFill>
                            <a:srgbClr val="404040"/>
                          </a:solidFill>
                          <a:latin typeface="Trebuchet MS" pitchFamily="34" charset="0"/>
                        </a:defRPr>
                      </a:lvl4pPr>
                      <a:lvl5pPr marL="2057400" indent="-228600" eaLnBrk="0" hangingPunct="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itchFamily="18" charset="2"/>
                        <a:defRPr sz="1000">
                          <a:solidFill>
                            <a:srgbClr val="404040"/>
                          </a:solidFill>
                          <a:latin typeface="Trebuchet MS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itchFamily="18" charset="2"/>
                        <a:defRPr sz="1000">
                          <a:solidFill>
                            <a:srgbClr val="404040"/>
                          </a:solidFill>
                          <a:latin typeface="Trebuchet MS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itchFamily="18" charset="2"/>
                        <a:defRPr sz="1000">
                          <a:solidFill>
                            <a:srgbClr val="404040"/>
                          </a:solidFill>
                          <a:latin typeface="Trebuchet MS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itchFamily="18" charset="2"/>
                        <a:defRPr sz="1000">
                          <a:solidFill>
                            <a:srgbClr val="404040"/>
                          </a:solidFill>
                          <a:latin typeface="Trebuchet MS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itchFamily="18" charset="2"/>
                        <a:defRPr sz="1000">
                          <a:solidFill>
                            <a:srgbClr val="404040"/>
                          </a:solidFill>
                          <a:latin typeface="Trebuchet MS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Total Dividend</a:t>
                      </a: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(RM'000)</a:t>
                      </a:r>
                      <a:endParaRPr kumimoji="0" lang="en-US" alt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j-lt"/>
                        <a:cs typeface="Arial" pitchFamily="34" charset="0"/>
                      </a:endParaRP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lt"/>
                          <a:cs typeface="Arial" pitchFamily="34" charset="0"/>
                        </a:rPr>
                        <a:t>Date of Payment</a:t>
                      </a:r>
                    </a:p>
                  </a:txBody>
                  <a:tcPr marL="0" marR="0" marT="0" marB="0" anchor="ctr" horzOverflow="overflow"/>
                </a:tc>
                <a:extLst>
                  <a:ext uri="{0D108BD9-81ED-4DB2-BD59-A6C34878D82A}">
                    <a16:rowId xmlns:a16="http://schemas.microsoft.com/office/drawing/2014/main" val="3609595716"/>
                  </a:ext>
                </a:extLst>
              </a:tr>
              <a:tr h="483326">
                <a:tc>
                  <a:txBody>
                    <a:bodyPr/>
                    <a:lstStyle>
                      <a:lvl1pPr eaLnBrk="0" hangingPunct="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itchFamily="18" charset="2"/>
                        <a:defRPr sz="1600">
                          <a:solidFill>
                            <a:srgbClr val="404040"/>
                          </a:solidFill>
                          <a:latin typeface="Trebuchet MS" pitchFamily="34" charset="0"/>
                        </a:defRPr>
                      </a:lvl1pPr>
                      <a:lvl2pPr marL="742950" indent="-285750" eaLnBrk="0" hangingPunct="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itchFamily="18" charset="2"/>
                        <a:defRPr sz="1400">
                          <a:solidFill>
                            <a:srgbClr val="404040"/>
                          </a:solidFill>
                          <a:latin typeface="Trebuchet MS" pitchFamily="34" charset="0"/>
                        </a:defRPr>
                      </a:lvl2pPr>
                      <a:lvl3pPr marL="1143000" indent="-228600" eaLnBrk="0" hangingPunct="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itchFamily="18" charset="2"/>
                        <a:defRPr sz="1200">
                          <a:solidFill>
                            <a:srgbClr val="404040"/>
                          </a:solidFill>
                          <a:latin typeface="Trebuchet MS" pitchFamily="34" charset="0"/>
                        </a:defRPr>
                      </a:lvl3pPr>
                      <a:lvl4pPr marL="1600200" indent="-228600" eaLnBrk="0" hangingPunct="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itchFamily="18" charset="2"/>
                        <a:defRPr sz="1000">
                          <a:solidFill>
                            <a:srgbClr val="404040"/>
                          </a:solidFill>
                          <a:latin typeface="Trebuchet MS" pitchFamily="34" charset="0"/>
                        </a:defRPr>
                      </a:lvl4pPr>
                      <a:lvl5pPr marL="2057400" indent="-228600" eaLnBrk="0" hangingPunct="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itchFamily="18" charset="2"/>
                        <a:defRPr sz="1000">
                          <a:solidFill>
                            <a:srgbClr val="404040"/>
                          </a:solidFill>
                          <a:latin typeface="Trebuchet MS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itchFamily="18" charset="2"/>
                        <a:defRPr sz="1000">
                          <a:solidFill>
                            <a:srgbClr val="404040"/>
                          </a:solidFill>
                          <a:latin typeface="Trebuchet MS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itchFamily="18" charset="2"/>
                        <a:defRPr sz="1000">
                          <a:solidFill>
                            <a:srgbClr val="404040"/>
                          </a:solidFill>
                          <a:latin typeface="Trebuchet MS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itchFamily="18" charset="2"/>
                        <a:defRPr sz="1000">
                          <a:solidFill>
                            <a:srgbClr val="404040"/>
                          </a:solidFill>
                          <a:latin typeface="Trebuchet MS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itchFamily="18" charset="2"/>
                        <a:defRPr sz="1000">
                          <a:solidFill>
                            <a:srgbClr val="404040"/>
                          </a:solidFill>
                          <a:latin typeface="Trebuchet MS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1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2021</a:t>
                      </a:r>
                      <a:endParaRPr kumimoji="0" lang="en-US" altLang="en-US" sz="2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cs typeface="Arial" pitchFamily="34" charset="0"/>
                      </a:endParaRP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1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</a:rPr>
                        <a:t>348,991,000</a:t>
                      </a:r>
                      <a:endParaRPr kumimoji="0" lang="en-US" sz="2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itchFamily="18" charset="2"/>
                        <a:defRPr sz="1600">
                          <a:solidFill>
                            <a:srgbClr val="404040"/>
                          </a:solidFill>
                          <a:latin typeface="Trebuchet MS" pitchFamily="34" charset="0"/>
                        </a:defRPr>
                      </a:lvl1pPr>
                      <a:lvl2pPr marL="742950" indent="-285750" eaLnBrk="0" hangingPunct="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itchFamily="18" charset="2"/>
                        <a:defRPr sz="1400">
                          <a:solidFill>
                            <a:srgbClr val="404040"/>
                          </a:solidFill>
                          <a:latin typeface="Trebuchet MS" pitchFamily="34" charset="0"/>
                        </a:defRPr>
                      </a:lvl2pPr>
                      <a:lvl3pPr marL="1143000" indent="-228600" eaLnBrk="0" hangingPunct="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itchFamily="18" charset="2"/>
                        <a:defRPr sz="1200">
                          <a:solidFill>
                            <a:srgbClr val="404040"/>
                          </a:solidFill>
                          <a:latin typeface="Trebuchet MS" pitchFamily="34" charset="0"/>
                        </a:defRPr>
                      </a:lvl3pPr>
                      <a:lvl4pPr marL="1600200" indent="-228600" eaLnBrk="0" hangingPunct="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itchFamily="18" charset="2"/>
                        <a:defRPr sz="1000">
                          <a:solidFill>
                            <a:srgbClr val="404040"/>
                          </a:solidFill>
                          <a:latin typeface="Trebuchet MS" pitchFamily="34" charset="0"/>
                        </a:defRPr>
                      </a:lvl4pPr>
                      <a:lvl5pPr marL="2057400" indent="-228600" eaLnBrk="0" hangingPunct="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itchFamily="18" charset="2"/>
                        <a:defRPr sz="1000">
                          <a:solidFill>
                            <a:srgbClr val="404040"/>
                          </a:solidFill>
                          <a:latin typeface="Trebuchet MS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itchFamily="18" charset="2"/>
                        <a:defRPr sz="1000">
                          <a:solidFill>
                            <a:srgbClr val="404040"/>
                          </a:solidFill>
                          <a:latin typeface="Trebuchet MS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itchFamily="18" charset="2"/>
                        <a:defRPr sz="1000">
                          <a:solidFill>
                            <a:srgbClr val="404040"/>
                          </a:solidFill>
                          <a:latin typeface="Trebuchet MS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itchFamily="18" charset="2"/>
                        <a:defRPr sz="1000">
                          <a:solidFill>
                            <a:srgbClr val="404040"/>
                          </a:solidFill>
                          <a:latin typeface="Trebuchet MS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itchFamily="18" charset="2"/>
                        <a:defRPr sz="1000">
                          <a:solidFill>
                            <a:srgbClr val="404040"/>
                          </a:solidFill>
                          <a:latin typeface="Trebuchet MS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1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5.00</a:t>
                      </a:r>
                      <a:endParaRPr kumimoji="0" lang="en-US" altLang="en-US" sz="2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cs typeface="Arial" pitchFamily="34" charset="0"/>
                      </a:endParaRP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itchFamily="18" charset="2"/>
                        <a:defRPr sz="1600">
                          <a:solidFill>
                            <a:srgbClr val="404040"/>
                          </a:solidFill>
                          <a:latin typeface="Trebuchet MS" pitchFamily="34" charset="0"/>
                        </a:defRPr>
                      </a:lvl1pPr>
                      <a:lvl2pPr marL="742950" indent="-285750" eaLnBrk="0" hangingPunct="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itchFamily="18" charset="2"/>
                        <a:defRPr sz="1400">
                          <a:solidFill>
                            <a:srgbClr val="404040"/>
                          </a:solidFill>
                          <a:latin typeface="Trebuchet MS" pitchFamily="34" charset="0"/>
                        </a:defRPr>
                      </a:lvl2pPr>
                      <a:lvl3pPr marL="1143000" indent="-228600" eaLnBrk="0" hangingPunct="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itchFamily="18" charset="2"/>
                        <a:defRPr sz="1200">
                          <a:solidFill>
                            <a:srgbClr val="404040"/>
                          </a:solidFill>
                          <a:latin typeface="Trebuchet MS" pitchFamily="34" charset="0"/>
                        </a:defRPr>
                      </a:lvl3pPr>
                      <a:lvl4pPr marL="1600200" indent="-228600" eaLnBrk="0" hangingPunct="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itchFamily="18" charset="2"/>
                        <a:defRPr sz="1000">
                          <a:solidFill>
                            <a:srgbClr val="404040"/>
                          </a:solidFill>
                          <a:latin typeface="Trebuchet MS" pitchFamily="34" charset="0"/>
                        </a:defRPr>
                      </a:lvl4pPr>
                      <a:lvl5pPr marL="2057400" indent="-228600" eaLnBrk="0" hangingPunct="0">
                        <a:spcBef>
                          <a:spcPts val="1000"/>
                        </a:spcBef>
                        <a:buClr>
                          <a:schemeClr val="accent1"/>
                        </a:buClr>
                        <a:buSzPct val="80000"/>
                        <a:buFont typeface="Wingdings 3" pitchFamily="18" charset="2"/>
                        <a:defRPr sz="1000">
                          <a:solidFill>
                            <a:srgbClr val="404040"/>
                          </a:solidFill>
                          <a:latin typeface="Trebuchet MS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itchFamily="18" charset="2"/>
                        <a:defRPr sz="1000">
                          <a:solidFill>
                            <a:srgbClr val="404040"/>
                          </a:solidFill>
                          <a:latin typeface="Trebuchet MS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itchFamily="18" charset="2"/>
                        <a:defRPr sz="1000">
                          <a:solidFill>
                            <a:srgbClr val="404040"/>
                          </a:solidFill>
                          <a:latin typeface="Trebuchet MS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itchFamily="18" charset="2"/>
                        <a:defRPr sz="1000">
                          <a:solidFill>
                            <a:srgbClr val="404040"/>
                          </a:solidFill>
                          <a:latin typeface="Trebuchet MS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itchFamily="18" charset="2"/>
                        <a:defRPr sz="1000">
                          <a:solidFill>
                            <a:srgbClr val="404040"/>
                          </a:solidFill>
                          <a:latin typeface="Trebuchet MS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1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17,450</a:t>
                      </a:r>
                      <a:endParaRPr kumimoji="0" lang="en-US" altLang="en-US" sz="2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cs typeface="Arial" pitchFamily="34" charset="0"/>
                      </a:endParaRP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pitchFamily="34" charset="0"/>
                        </a:rPr>
                        <a:t>08/06/2022 &amp; </a:t>
                      </a:r>
                      <a:br>
                        <a:rPr kumimoji="0" lang="en-US" altLang="en-US" sz="2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pitchFamily="34" charset="0"/>
                        </a:rPr>
                      </a:br>
                      <a:r>
                        <a:rPr kumimoji="0" lang="en-US" altLang="en-US" sz="2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pitchFamily="34" charset="0"/>
                        </a:rPr>
                        <a:t>16/12/2021</a:t>
                      </a:r>
                    </a:p>
                  </a:txBody>
                  <a:tcPr marL="0" marR="0" marT="0" marB="0" anchor="ctr" horzOverflow="overflow"/>
                </a:tc>
                <a:extLst>
                  <a:ext uri="{0D108BD9-81ED-4DB2-BD59-A6C34878D82A}">
                    <a16:rowId xmlns:a16="http://schemas.microsoft.com/office/drawing/2014/main" val="87121576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69336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59671172-7606-4BA7-8626-BF0C96D73829}"/>
              </a:ext>
            </a:extLst>
          </p:cNvPr>
          <p:cNvSpPr txBox="1">
            <a:spLocks/>
          </p:cNvSpPr>
          <p:nvPr/>
        </p:nvSpPr>
        <p:spPr>
          <a:xfrm>
            <a:off x="1662778" y="653143"/>
            <a:ext cx="7350593" cy="58347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MY" sz="2400" b="1" dirty="0">
                <a:solidFill>
                  <a:schemeClr val="tx1"/>
                </a:solidFill>
              </a:rPr>
              <a:t>UTILISATION OF IPO PROCEEDS as at 31 Dec 2022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0F6845D-050D-46C0-84A7-290AC79D27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13371" y="548640"/>
            <a:ext cx="3134390" cy="687977"/>
          </a:xfrm>
          <a:prstGeom prst="rect">
            <a:avLst/>
          </a:prstGeom>
        </p:spPr>
      </p:pic>
      <p:graphicFrame>
        <p:nvGraphicFramePr>
          <p:cNvPr id="14" name="Table 5">
            <a:extLst>
              <a:ext uri="{FF2B5EF4-FFF2-40B4-BE49-F238E27FC236}">
                <a16:creationId xmlns:a16="http://schemas.microsoft.com/office/drawing/2014/main" id="{B7E634DA-A481-4A84-B97A-01D24AC3397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25007935"/>
              </p:ext>
            </p:extLst>
          </p:nvPr>
        </p:nvGraphicFramePr>
        <p:xfrm>
          <a:off x="1489166" y="1437009"/>
          <a:ext cx="10515597" cy="4149446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4767943">
                  <a:extLst>
                    <a:ext uri="{9D8B030D-6E8A-4147-A177-3AD203B41FA5}">
                      <a16:colId xmlns:a16="http://schemas.microsoft.com/office/drawing/2014/main" val="3674758606"/>
                    </a:ext>
                  </a:extLst>
                </a:gridCol>
                <a:gridCol w="1867988">
                  <a:extLst>
                    <a:ext uri="{9D8B030D-6E8A-4147-A177-3AD203B41FA5}">
                      <a16:colId xmlns:a16="http://schemas.microsoft.com/office/drawing/2014/main" val="3976591620"/>
                    </a:ext>
                  </a:extLst>
                </a:gridCol>
                <a:gridCol w="1293223">
                  <a:extLst>
                    <a:ext uri="{9D8B030D-6E8A-4147-A177-3AD203B41FA5}">
                      <a16:colId xmlns:a16="http://schemas.microsoft.com/office/drawing/2014/main" val="3874496169"/>
                    </a:ext>
                  </a:extLst>
                </a:gridCol>
                <a:gridCol w="1306286">
                  <a:extLst>
                    <a:ext uri="{9D8B030D-6E8A-4147-A177-3AD203B41FA5}">
                      <a16:colId xmlns:a16="http://schemas.microsoft.com/office/drawing/2014/main" val="3946714742"/>
                    </a:ext>
                  </a:extLst>
                </a:gridCol>
                <a:gridCol w="1280157">
                  <a:extLst>
                    <a:ext uri="{9D8B030D-6E8A-4147-A177-3AD203B41FA5}">
                      <a16:colId xmlns:a16="http://schemas.microsoft.com/office/drawing/2014/main" val="2247302933"/>
                    </a:ext>
                  </a:extLst>
                </a:gridCol>
              </a:tblGrid>
              <a:tr h="770708">
                <a:tc>
                  <a:txBody>
                    <a:bodyPr/>
                    <a:lstStyle/>
                    <a:p>
                      <a:endParaRPr lang="en-MY" sz="1400" dirty="0"/>
                    </a:p>
                    <a:p>
                      <a:endParaRPr lang="en-MY" sz="1400" dirty="0"/>
                    </a:p>
                    <a:p>
                      <a:r>
                        <a:rPr lang="en-MY" sz="1400" dirty="0"/>
                        <a:t>Utilisation of proceeds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MY" sz="1400" dirty="0"/>
                        <a:t>Revised</a:t>
                      </a:r>
                    </a:p>
                    <a:p>
                      <a:pPr algn="ctr"/>
                      <a:r>
                        <a:rPr lang="en-MY" sz="1400" dirty="0"/>
                        <a:t>Deadline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MY" sz="1400" dirty="0"/>
                        <a:t>Proposed utilisation</a:t>
                      </a:r>
                    </a:p>
                    <a:p>
                      <a:pPr algn="ctr"/>
                      <a:r>
                        <a:rPr lang="en-MY" sz="1400" dirty="0"/>
                        <a:t>RM’000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MY" sz="1400" dirty="0"/>
                        <a:t>Actual utilisation</a:t>
                      </a:r>
                    </a:p>
                    <a:p>
                      <a:pPr algn="ctr"/>
                      <a:r>
                        <a:rPr lang="en-MY" sz="1400" dirty="0"/>
                        <a:t>RM’000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MY" sz="1400" dirty="0"/>
                        <a:t>Percentage utilised </a:t>
                      </a:r>
                    </a:p>
                    <a:p>
                      <a:pPr algn="ctr"/>
                      <a:r>
                        <a:rPr lang="en-MY" sz="1400" dirty="0"/>
                        <a:t>(%)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41208417"/>
                  </a:ext>
                </a:extLst>
              </a:tr>
              <a:tr h="511629">
                <a:tc>
                  <a:txBody>
                    <a:bodyPr/>
                    <a:lstStyle/>
                    <a:p>
                      <a:pPr marL="0" indent="0">
                        <a:buFontTx/>
                        <a:buNone/>
                      </a:pPr>
                      <a:r>
                        <a:rPr lang="en-MY" sz="1400" dirty="0"/>
                        <a:t>Acquisition of industrial Land and Buildings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MY" sz="1400" dirty="0"/>
                        <a:t>31 July 202</a:t>
                      </a:r>
                      <a:r>
                        <a:rPr lang="en-US" sz="1400" dirty="0"/>
                        <a:t>2</a:t>
                      </a:r>
                      <a:endParaRPr lang="en-MY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MY" sz="1400" dirty="0"/>
                        <a:t>19,565</a:t>
                      </a:r>
                    </a:p>
                    <a:p>
                      <a:endParaRPr lang="en-MY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MY" sz="1400" b="0" dirty="0">
                          <a:solidFill>
                            <a:schemeClr val="tx1"/>
                          </a:solidFill>
                        </a:rPr>
                        <a:t>19,565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MY" sz="1400" b="0" dirty="0">
                          <a:solidFill>
                            <a:schemeClr val="tx1"/>
                          </a:solidFill>
                        </a:rPr>
                        <a:t>100%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27204591"/>
                  </a:ext>
                </a:extLst>
              </a:tr>
              <a:tr h="403848">
                <a:tc>
                  <a:txBody>
                    <a:bodyPr/>
                    <a:lstStyle/>
                    <a:p>
                      <a:r>
                        <a:rPr lang="en-MY" sz="1400" dirty="0"/>
                        <a:t>Purchase of machinery and equipment for: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MY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MY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MY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MY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13258415"/>
                  </a:ext>
                </a:extLst>
              </a:tr>
              <a:tr h="409455">
                <a:tc>
                  <a:txBody>
                    <a:bodyPr/>
                    <a:lstStyle/>
                    <a:p>
                      <a:pPr marL="0" indent="0">
                        <a:buFontTx/>
                        <a:buNone/>
                      </a:pPr>
                      <a:r>
                        <a:rPr lang="en-MY" sz="1400" dirty="0"/>
                        <a:t>- 1 air compressor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MY" sz="1400" dirty="0"/>
                        <a:t>31 December 2022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MY" sz="1400" dirty="0"/>
                        <a:t>108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MY" sz="1400" dirty="0"/>
                        <a:t>108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MY" sz="1400" dirty="0"/>
                        <a:t>100%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7700806"/>
                  </a:ext>
                </a:extLst>
              </a:tr>
              <a:tr h="409455">
                <a:tc>
                  <a:txBody>
                    <a:bodyPr/>
                    <a:lstStyle/>
                    <a:p>
                      <a:r>
                        <a:rPr lang="en-MY" sz="1400" dirty="0"/>
                        <a:t>- 1 Slitting line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MY" sz="1400" dirty="0"/>
                        <a:t>30 June 2022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MY" sz="1400" dirty="0"/>
                        <a:t>1,800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MY" sz="1400" b="0" dirty="0">
                          <a:solidFill>
                            <a:schemeClr val="tx1"/>
                          </a:solidFill>
                        </a:rPr>
                        <a:t>1,800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MY" sz="1400" dirty="0"/>
                        <a:t>100%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20984280"/>
                  </a:ext>
                </a:extLst>
              </a:tr>
              <a:tr h="409455">
                <a:tc>
                  <a:txBody>
                    <a:bodyPr/>
                    <a:lstStyle/>
                    <a:p>
                      <a:r>
                        <a:rPr lang="en-MY" sz="1400" dirty="0"/>
                        <a:t>- 5 auto packing machines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MY" sz="1400" dirty="0"/>
                        <a:t>30 June 2022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MY" sz="1400" dirty="0"/>
                        <a:t>1,800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MY" sz="1400" b="0" dirty="0">
                          <a:solidFill>
                            <a:schemeClr val="tx1"/>
                          </a:solidFill>
                        </a:rPr>
                        <a:t>1,800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MY" sz="1400" dirty="0"/>
                        <a:t>100%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33215221"/>
                  </a:ext>
                </a:extLst>
              </a:tr>
              <a:tr h="409455">
                <a:tc>
                  <a:txBody>
                    <a:bodyPr/>
                    <a:lstStyle/>
                    <a:p>
                      <a:r>
                        <a:rPr lang="en-MY" sz="1400" dirty="0"/>
                        <a:t>General working capital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MY" sz="1400"/>
                        <a:t>31 December 2022</a:t>
                      </a:r>
                      <a:endParaRPr lang="en-MY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MY" sz="1400" dirty="0"/>
                        <a:t>7,938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MY" sz="1400" dirty="0"/>
                        <a:t>7,938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MY" sz="1400" dirty="0"/>
                        <a:t>100%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82091183"/>
                  </a:ext>
                </a:extLst>
              </a:tr>
              <a:tr h="409455">
                <a:tc>
                  <a:txBody>
                    <a:bodyPr/>
                    <a:lstStyle/>
                    <a:p>
                      <a:r>
                        <a:rPr lang="en-MY" sz="1400" dirty="0"/>
                        <a:t>Estimated listing expenses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MY" sz="1400" dirty="0"/>
                        <a:t>31 August 2019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MY" sz="1400" dirty="0"/>
                        <a:t>3,200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MY" sz="1400" dirty="0"/>
                        <a:t>3,200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MY" sz="1400" dirty="0"/>
                        <a:t>100%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41738680"/>
                  </a:ext>
                </a:extLst>
              </a:tr>
              <a:tr h="409455">
                <a:tc>
                  <a:txBody>
                    <a:bodyPr/>
                    <a:lstStyle/>
                    <a:p>
                      <a:r>
                        <a:rPr lang="en-MY" sz="1400" dirty="0"/>
                        <a:t>Total</a:t>
                      </a:r>
                      <a:endParaRPr lang="en-MY" sz="1400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MY" sz="1400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MY" sz="1400" b="1" dirty="0">
                          <a:solidFill>
                            <a:srgbClr val="C00000"/>
                          </a:solidFill>
                        </a:rPr>
                        <a:t>34,411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MY" sz="1400" b="1" dirty="0">
                          <a:solidFill>
                            <a:srgbClr val="C00000"/>
                          </a:solidFill>
                        </a:rPr>
                        <a:t>34,411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MY" sz="1400" b="1" dirty="0">
                          <a:solidFill>
                            <a:srgbClr val="C00000"/>
                          </a:solidFill>
                        </a:rPr>
                        <a:t>100%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87022772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B6CE2BC0-F467-4918-773A-E0FB51260F45}"/>
              </a:ext>
            </a:extLst>
          </p:cNvPr>
          <p:cNvSpPr txBox="1"/>
          <p:nvPr/>
        </p:nvSpPr>
        <p:spPr>
          <a:xfrm>
            <a:off x="1489166" y="5786847"/>
            <a:ext cx="85300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MY" sz="1600" dirty="0"/>
              <a:t>Note: THB has fully utilised the IPO proceeds.</a:t>
            </a:r>
          </a:p>
        </p:txBody>
      </p:sp>
    </p:spTree>
    <p:extLst>
      <p:ext uri="{BB962C8B-B14F-4D97-AF65-F5344CB8AC3E}">
        <p14:creationId xmlns:p14="http://schemas.microsoft.com/office/powerpoint/2010/main" val="36327986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13061D5A-BF46-47E4-B0B7-E46086256AE9}"/>
              </a:ext>
            </a:extLst>
          </p:cNvPr>
          <p:cNvSpPr txBox="1">
            <a:spLocks/>
          </p:cNvSpPr>
          <p:nvPr/>
        </p:nvSpPr>
        <p:spPr>
          <a:xfrm>
            <a:off x="1619795" y="624109"/>
            <a:ext cx="7158445" cy="68217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MY" sz="3200" b="1" dirty="0">
                <a:solidFill>
                  <a:schemeClr val="tx1"/>
                </a:solidFill>
              </a:rPr>
              <a:t>Corporate Social Responsibility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2C37DEF-7209-4CB0-B93B-93E881205C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78240" y="573700"/>
            <a:ext cx="3326538" cy="745649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71BD19D8-4D47-4A9F-891E-60B500CF0D42}"/>
              </a:ext>
            </a:extLst>
          </p:cNvPr>
          <p:cNvSpPr/>
          <p:nvPr/>
        </p:nvSpPr>
        <p:spPr>
          <a:xfrm>
            <a:off x="1619794" y="1384886"/>
            <a:ext cx="6217919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MY" sz="2200" b="1" dirty="0">
                <a:solidFill>
                  <a:srgbClr val="0070C0"/>
                </a:solidFill>
              </a:rPr>
              <a:t>Blood donation campaign (December 2022)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FADE214-A211-B1C6-5A11-5F52341D12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9794" y="1894374"/>
            <a:ext cx="7158445" cy="324870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D5E97FE-9400-5D31-ED7A-9F10F25868B7}"/>
              </a:ext>
            </a:extLst>
          </p:cNvPr>
          <p:cNvSpPr txBox="1"/>
          <p:nvPr/>
        </p:nvSpPr>
        <p:spPr>
          <a:xfrm>
            <a:off x="1619794" y="5358344"/>
            <a:ext cx="715844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MY" b="1" dirty="0"/>
              <a:t>Blood donation campaign at our </a:t>
            </a:r>
            <a:r>
              <a:rPr lang="en-MY" b="1" dirty="0" err="1"/>
              <a:t>Prai</a:t>
            </a:r>
            <a:r>
              <a:rPr lang="en-MY" b="1" dirty="0"/>
              <a:t> office, in collaboration with </a:t>
            </a:r>
            <a:r>
              <a:rPr lang="en-MY" b="1" dirty="0" err="1"/>
              <a:t>Jabatan</a:t>
            </a:r>
            <a:r>
              <a:rPr lang="en-MY" b="1" dirty="0"/>
              <a:t> </a:t>
            </a:r>
            <a:r>
              <a:rPr lang="en-MY" b="1" dirty="0" err="1"/>
              <a:t>Pathalogy</a:t>
            </a:r>
            <a:r>
              <a:rPr lang="en-MY" b="1" dirty="0"/>
              <a:t> Hospital Seberang Jaya.</a:t>
            </a:r>
          </a:p>
          <a:p>
            <a:endParaRPr lang="en-MY" dirty="0"/>
          </a:p>
        </p:txBody>
      </p:sp>
    </p:spTree>
    <p:extLst>
      <p:ext uri="{BB962C8B-B14F-4D97-AF65-F5344CB8AC3E}">
        <p14:creationId xmlns:p14="http://schemas.microsoft.com/office/powerpoint/2010/main" val="38694177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95984FC-8D89-EF47-3B78-05D4D05565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9795" y="1350338"/>
            <a:ext cx="10110651" cy="483949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AD6F1B5-A7A6-45C0-916F-B71925A7F7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78240" y="573700"/>
            <a:ext cx="3326538" cy="745649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C132843A-1CE4-70CB-9B78-692A3ECC1E63}"/>
              </a:ext>
            </a:extLst>
          </p:cNvPr>
          <p:cNvSpPr txBox="1">
            <a:spLocks/>
          </p:cNvSpPr>
          <p:nvPr/>
        </p:nvSpPr>
        <p:spPr>
          <a:xfrm>
            <a:off x="1619795" y="624109"/>
            <a:ext cx="7158445" cy="68217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MY" sz="3200" b="1" dirty="0">
                <a:solidFill>
                  <a:schemeClr val="tx1"/>
                </a:solidFill>
              </a:rPr>
              <a:t>Corporate Social Responsibility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BC21E59-338F-772B-CAE2-4193E5D77A16}"/>
              </a:ext>
            </a:extLst>
          </p:cNvPr>
          <p:cNvSpPr txBox="1"/>
          <p:nvPr/>
        </p:nvSpPr>
        <p:spPr>
          <a:xfrm rot="10800000" flipV="1">
            <a:off x="1619796" y="6233891"/>
            <a:ext cx="1057220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MY" sz="2100" b="1" dirty="0">
                <a:effectLst/>
                <a:latin typeface="Calibri" panose="020F0502020204030204" pitchFamily="34" charset="0"/>
                <a:ea typeface="DengXian" panose="02010600030101010101" pitchFamily="2" charset="-122"/>
              </a:rPr>
              <a:t>Green Initiatives: Completed 955KW solar panels project to minimise energy consumption</a:t>
            </a:r>
            <a:endParaRPr lang="en-MY" sz="2100" dirty="0">
              <a:effectLst/>
              <a:latin typeface="Calibri" panose="020F0502020204030204" pitchFamily="34" charset="0"/>
              <a:ea typeface="DengXian" panose="02010600030101010101" pitchFamily="2" charset="-122"/>
            </a:endParaRPr>
          </a:p>
          <a:p>
            <a:endParaRPr lang="en-MY" sz="2100" dirty="0"/>
          </a:p>
        </p:txBody>
      </p:sp>
    </p:spTree>
    <p:extLst>
      <p:ext uri="{BB962C8B-B14F-4D97-AF65-F5344CB8AC3E}">
        <p14:creationId xmlns:p14="http://schemas.microsoft.com/office/powerpoint/2010/main" val="295561863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een and white logo&#10;&#10;Description automatically generated with low confidence">
            <a:extLst>
              <a:ext uri="{FF2B5EF4-FFF2-40B4-BE49-F238E27FC236}">
                <a16:creationId xmlns:a16="http://schemas.microsoft.com/office/drawing/2014/main" id="{E639FCDD-5E98-4253-A3A4-2B99893F1B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8161" y="500659"/>
            <a:ext cx="6635678" cy="1365464"/>
          </a:xfrm>
          <a:prstGeom prst="rect">
            <a:avLst/>
          </a:prstGeom>
          <a:ln w="127000" cap="sq">
            <a:solidFill>
              <a:srgbClr val="FFFFFF"/>
            </a:solidFill>
            <a:miter lim="800000"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3E6D948-64B9-51C7-275F-AA34635BE2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8161" y="2617332"/>
            <a:ext cx="6760351" cy="3403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20948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702131-89E0-4ABE-AEA8-4F3597AB0E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9052" y="1306975"/>
            <a:ext cx="10310948" cy="417322"/>
          </a:xfr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>
            <a:noAutofit/>
          </a:bodyPr>
          <a:lstStyle/>
          <a:p>
            <a:pPr algn="ctr"/>
            <a:r>
              <a:rPr lang="en-MY" sz="1800" b="1" dirty="0">
                <a:solidFill>
                  <a:schemeClr val="tx1"/>
                </a:solidFill>
              </a:rPr>
              <a:t>Plot 40, Lorong Perusahaan </a:t>
            </a:r>
            <a:r>
              <a:rPr lang="en-MY" sz="1800" b="1" dirty="0" err="1">
                <a:solidFill>
                  <a:schemeClr val="tx1"/>
                </a:solidFill>
              </a:rPr>
              <a:t>Maju</a:t>
            </a:r>
            <a:r>
              <a:rPr lang="en-MY" sz="1800" b="1" dirty="0">
                <a:solidFill>
                  <a:schemeClr val="tx1"/>
                </a:solidFill>
              </a:rPr>
              <a:t> 7, Kawasan Perusahaan 4, 13600 </a:t>
            </a:r>
            <a:r>
              <a:rPr lang="en-MY" sz="1800" b="1" dirty="0" err="1">
                <a:solidFill>
                  <a:schemeClr val="tx1"/>
                </a:solidFill>
              </a:rPr>
              <a:t>Prai</a:t>
            </a:r>
            <a:r>
              <a:rPr lang="en-MY" sz="1800" b="1" dirty="0">
                <a:solidFill>
                  <a:schemeClr val="tx1"/>
                </a:solidFill>
              </a:rPr>
              <a:t>, </a:t>
            </a:r>
            <a:r>
              <a:rPr lang="en-MY" altLang="zh-CN" sz="1800" b="1" dirty="0">
                <a:solidFill>
                  <a:schemeClr val="tx1"/>
                </a:solidFill>
              </a:rPr>
              <a:t>Penang, </a:t>
            </a:r>
            <a:r>
              <a:rPr lang="en-MY" sz="1800" b="1" dirty="0">
                <a:solidFill>
                  <a:schemeClr val="tx1"/>
                </a:solidFill>
              </a:rPr>
              <a:t>Malaysia.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40DAAD6-8182-417F-A160-0BA65F8CED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32366" y="417232"/>
            <a:ext cx="3326538" cy="78299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76E27F4-8261-4063-84AF-EAADD47814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0685" y="2315381"/>
            <a:ext cx="8060191" cy="398169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5D99CD8-A166-B600-9D02-0B2EF0178AED}"/>
              </a:ext>
            </a:extLst>
          </p:cNvPr>
          <p:cNvSpPr txBox="1"/>
          <p:nvPr/>
        </p:nvSpPr>
        <p:spPr>
          <a:xfrm>
            <a:off x="4232366" y="1696473"/>
            <a:ext cx="3553097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MY" sz="2500" b="1" dirty="0">
                <a:solidFill>
                  <a:schemeClr val="accent2">
                    <a:lumMod val="75000"/>
                  </a:schemeClr>
                </a:solidFill>
              </a:rPr>
              <a:t>Tashin Steel Sdn Bhd</a:t>
            </a:r>
          </a:p>
        </p:txBody>
      </p:sp>
    </p:spTree>
    <p:extLst>
      <p:ext uri="{BB962C8B-B14F-4D97-AF65-F5344CB8AC3E}">
        <p14:creationId xmlns:p14="http://schemas.microsoft.com/office/powerpoint/2010/main" val="11701870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702131-89E0-4ABE-AEA8-4F3597AB0E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9052" y="1306975"/>
            <a:ext cx="10310948" cy="417322"/>
          </a:xfr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>
            <a:noAutofit/>
          </a:bodyPr>
          <a:lstStyle/>
          <a:p>
            <a:pPr algn="ctr"/>
            <a:r>
              <a:rPr lang="en-MY" sz="1800" b="1" dirty="0">
                <a:solidFill>
                  <a:schemeClr val="tx1"/>
                </a:solidFill>
              </a:rPr>
              <a:t>No. 1617,Lorong Perusahaan </a:t>
            </a:r>
            <a:r>
              <a:rPr lang="en-MY" sz="1800" b="1" dirty="0" err="1">
                <a:solidFill>
                  <a:schemeClr val="tx1"/>
                </a:solidFill>
              </a:rPr>
              <a:t>Maju</a:t>
            </a:r>
            <a:r>
              <a:rPr lang="en-MY" sz="1800" b="1" dirty="0">
                <a:solidFill>
                  <a:schemeClr val="tx1"/>
                </a:solidFill>
              </a:rPr>
              <a:t> 6, Kawasan Perusahaan 4, 13600 </a:t>
            </a:r>
            <a:r>
              <a:rPr lang="en-MY" sz="1800" b="1" dirty="0" err="1">
                <a:solidFill>
                  <a:schemeClr val="tx1"/>
                </a:solidFill>
              </a:rPr>
              <a:t>Prai</a:t>
            </a:r>
            <a:r>
              <a:rPr lang="en-MY" sz="1800" b="1" dirty="0">
                <a:solidFill>
                  <a:schemeClr val="tx1"/>
                </a:solidFill>
              </a:rPr>
              <a:t>, </a:t>
            </a:r>
            <a:r>
              <a:rPr lang="en-MY" altLang="zh-CN" sz="1800" b="1" dirty="0">
                <a:solidFill>
                  <a:schemeClr val="tx1"/>
                </a:solidFill>
              </a:rPr>
              <a:t>Penang, </a:t>
            </a:r>
            <a:r>
              <a:rPr lang="en-MY" sz="1800" b="1" dirty="0">
                <a:solidFill>
                  <a:schemeClr val="tx1"/>
                </a:solidFill>
              </a:rPr>
              <a:t>Malaysia.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40DAAD6-8182-417F-A160-0BA65F8CED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32366" y="417232"/>
            <a:ext cx="3326538" cy="78299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59F4756-E431-BF8D-788E-485766A79B2E}"/>
              </a:ext>
            </a:extLst>
          </p:cNvPr>
          <p:cNvSpPr txBox="1"/>
          <p:nvPr/>
        </p:nvSpPr>
        <p:spPr>
          <a:xfrm>
            <a:off x="3853543" y="1696473"/>
            <a:ext cx="4062547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MY" sz="2500" b="1" dirty="0">
                <a:solidFill>
                  <a:schemeClr val="accent2">
                    <a:lumMod val="75000"/>
                  </a:schemeClr>
                </a:solidFill>
              </a:rPr>
              <a:t>Tashin Hardware Sdn Bhd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2089719-6B2A-283E-BFBA-682BE2468E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4263" y="2328674"/>
            <a:ext cx="7959633" cy="3998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06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C491ED82-9DA8-4C68-8AA3-0AE192B1E4F8}"/>
              </a:ext>
            </a:extLst>
          </p:cNvPr>
          <p:cNvSpPr txBox="1">
            <a:spLocks/>
          </p:cNvSpPr>
          <p:nvPr/>
        </p:nvSpPr>
        <p:spPr>
          <a:xfrm>
            <a:off x="1619795" y="624109"/>
            <a:ext cx="7040879" cy="6455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MY" sz="3200" b="1">
                <a:solidFill>
                  <a:schemeClr val="tx1"/>
                </a:solidFill>
              </a:rPr>
              <a:t>Tashin Group Corporate Structure</a:t>
            </a:r>
            <a:endParaRPr lang="en-MY" sz="3200" b="1" dirty="0">
              <a:solidFill>
                <a:schemeClr val="tx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DB7B677-75B8-44EB-9395-D951AC675A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78240" y="573700"/>
            <a:ext cx="3326538" cy="74564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BC2B9B4-D2EC-3995-AC8B-F15D620E3E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61182" y="1319349"/>
            <a:ext cx="7043596" cy="5434148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44AFFBD9-E84A-8CEB-7712-904F66DFB7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12170" y="1596282"/>
            <a:ext cx="3349012" cy="3269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45696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BB846CA-0138-4DCF-BDCB-5202BC6F34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4322" y="2707369"/>
            <a:ext cx="2413377" cy="241337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7CC75F3-BDE0-497C-AF5B-8499815673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2104" y="2707369"/>
            <a:ext cx="2420322" cy="242032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6F77F57-1C6D-4E0F-9D17-EAC5F4CF3C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26334" y="3771839"/>
            <a:ext cx="603556" cy="49991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A4BAA13-FFC4-4720-A043-99D9D1DD410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24924" y="1356606"/>
            <a:ext cx="2516546" cy="231668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DFEC929-EBF4-41D2-BD94-DE18BA9EC4E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18828" y="4116114"/>
            <a:ext cx="2522642" cy="231668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C2F4A82-122D-4C83-99FA-0A7804AE319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62461" y="3259731"/>
            <a:ext cx="579170" cy="51210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9EE57B5-0F69-4C82-9DE8-87B5C04BC2C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25882" y="4271754"/>
            <a:ext cx="652329" cy="512108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DB37BE2E-0D69-4B2C-8AF6-71366B93700F}"/>
              </a:ext>
            </a:extLst>
          </p:cNvPr>
          <p:cNvSpPr txBox="1">
            <a:spLocks/>
          </p:cNvSpPr>
          <p:nvPr/>
        </p:nvSpPr>
        <p:spPr>
          <a:xfrm>
            <a:off x="1607961" y="660688"/>
            <a:ext cx="7158445" cy="68217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MY" sz="3200" b="1" dirty="0">
                <a:solidFill>
                  <a:schemeClr val="tx1"/>
                </a:solidFill>
              </a:rPr>
              <a:t>OUR PRODUCT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9F5924C-E7B0-43C0-BBDC-DCF4A905AD2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821223" y="610957"/>
            <a:ext cx="3326538" cy="74564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46ACB4A-550D-44A7-9152-3771D9945660}"/>
              </a:ext>
            </a:extLst>
          </p:cNvPr>
          <p:cNvSpPr txBox="1"/>
          <p:nvPr/>
        </p:nvSpPr>
        <p:spPr>
          <a:xfrm>
            <a:off x="9562226" y="3704247"/>
            <a:ext cx="1279946" cy="3809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MY" b="1" dirty="0">
                <a:solidFill>
                  <a:srgbClr val="0000FF"/>
                </a:solidFill>
              </a:rPr>
              <a:t>Slit Coils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E4EA951-BE5B-4389-AC24-BAFF16DAABE7}"/>
              </a:ext>
            </a:extLst>
          </p:cNvPr>
          <p:cNvSpPr txBox="1"/>
          <p:nvPr/>
        </p:nvSpPr>
        <p:spPr>
          <a:xfrm>
            <a:off x="9379150" y="6499373"/>
            <a:ext cx="16850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MY" b="1" dirty="0">
                <a:solidFill>
                  <a:srgbClr val="0000FF"/>
                </a:solidFill>
              </a:rPr>
              <a:t>Steel sheets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24AD889-75A2-4C71-B417-A20F45CB03B2}"/>
              </a:ext>
            </a:extLst>
          </p:cNvPr>
          <p:cNvSpPr txBox="1"/>
          <p:nvPr/>
        </p:nvSpPr>
        <p:spPr>
          <a:xfrm>
            <a:off x="3638063" y="2145614"/>
            <a:ext cx="19800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MY" b="1" dirty="0">
                <a:solidFill>
                  <a:srgbClr val="0000FF"/>
                </a:solidFill>
              </a:rPr>
              <a:t>Steel Processing </a:t>
            </a:r>
          </a:p>
        </p:txBody>
      </p:sp>
    </p:spTree>
    <p:extLst>
      <p:ext uri="{BB962C8B-B14F-4D97-AF65-F5344CB8AC3E}">
        <p14:creationId xmlns:p14="http://schemas.microsoft.com/office/powerpoint/2010/main" val="42387019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C56ED3F-591A-48F8-B7A4-469AE4CF88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5375" y="4212959"/>
            <a:ext cx="2898614" cy="210102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BEB9B1F-2008-4FF0-B978-28F5644FEB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44326" y="1407270"/>
            <a:ext cx="2725412" cy="2178970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9D072A6F-DFA0-487B-8DAD-45376FE5B21F}"/>
              </a:ext>
            </a:extLst>
          </p:cNvPr>
          <p:cNvSpPr txBox="1">
            <a:spLocks/>
          </p:cNvSpPr>
          <p:nvPr/>
        </p:nvSpPr>
        <p:spPr>
          <a:xfrm>
            <a:off x="1616068" y="669670"/>
            <a:ext cx="7158445" cy="59742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MY" sz="3200" b="1" dirty="0">
                <a:solidFill>
                  <a:schemeClr val="tx1"/>
                </a:solidFill>
              </a:rPr>
              <a:t>OUR PRODUCT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5BB3BEA-E7CF-4F2B-91F1-15881E79D4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21223" y="610957"/>
            <a:ext cx="3326538" cy="745649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1F72A888-2B98-48C8-BA58-CE6F95FF1B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16068" y="1407270"/>
            <a:ext cx="2898615" cy="217897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E0E8975E-2990-4BCD-87B5-13EB0DF6D19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71808" y="4212959"/>
            <a:ext cx="2725413" cy="213633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80DBF59-6033-4258-8095-F01933C33E87}"/>
              </a:ext>
            </a:extLst>
          </p:cNvPr>
          <p:cNvSpPr txBox="1"/>
          <p:nvPr/>
        </p:nvSpPr>
        <p:spPr>
          <a:xfrm>
            <a:off x="2416630" y="3626832"/>
            <a:ext cx="15936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MY" b="1" dirty="0">
                <a:solidFill>
                  <a:srgbClr val="0000FF"/>
                </a:solidFill>
              </a:rPr>
              <a:t>Steel Pipes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178876D-38F8-40B6-87EC-39929704A294}"/>
              </a:ext>
            </a:extLst>
          </p:cNvPr>
          <p:cNvSpPr txBox="1"/>
          <p:nvPr/>
        </p:nvSpPr>
        <p:spPr>
          <a:xfrm>
            <a:off x="5407982" y="3626832"/>
            <a:ext cx="24732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MY" b="1" dirty="0">
                <a:solidFill>
                  <a:srgbClr val="0000FF"/>
                </a:solidFill>
              </a:rPr>
              <a:t>Flat Bar &amp; Square Bar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BBAECCE-E48E-4C36-8E99-2E383FD49E9D}"/>
              </a:ext>
            </a:extLst>
          </p:cNvPr>
          <p:cNvSpPr txBox="1"/>
          <p:nvPr/>
        </p:nvSpPr>
        <p:spPr>
          <a:xfrm>
            <a:off x="9063828" y="3626832"/>
            <a:ext cx="21009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MY" b="1" dirty="0" err="1">
                <a:solidFill>
                  <a:srgbClr val="0000FF"/>
                </a:solidFill>
              </a:rPr>
              <a:t>Checkered</a:t>
            </a:r>
            <a:r>
              <a:rPr lang="en-MY" b="1" dirty="0">
                <a:solidFill>
                  <a:srgbClr val="0000FF"/>
                </a:solidFill>
              </a:rPr>
              <a:t> Plate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213DFC8-AC7E-4F00-825B-D272819C81DE}"/>
              </a:ext>
            </a:extLst>
          </p:cNvPr>
          <p:cNvSpPr txBox="1"/>
          <p:nvPr/>
        </p:nvSpPr>
        <p:spPr>
          <a:xfrm>
            <a:off x="7609126" y="6353916"/>
            <a:ext cx="2066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MY" b="1" dirty="0">
                <a:solidFill>
                  <a:srgbClr val="0000FF"/>
                </a:solidFill>
              </a:rPr>
              <a:t>Expanded Metal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5551F92-C459-4845-995C-2090ACA7E3FE}"/>
              </a:ext>
            </a:extLst>
          </p:cNvPr>
          <p:cNvSpPr txBox="1"/>
          <p:nvPr/>
        </p:nvSpPr>
        <p:spPr>
          <a:xfrm>
            <a:off x="3950834" y="6349294"/>
            <a:ext cx="11276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MY" b="1" dirty="0">
                <a:solidFill>
                  <a:srgbClr val="0000FF"/>
                </a:solidFill>
              </a:rPr>
              <a:t>C </a:t>
            </a:r>
            <a:r>
              <a:rPr lang="en-MY" b="1" dirty="0" err="1">
                <a:solidFill>
                  <a:srgbClr val="0000FF"/>
                </a:solidFill>
              </a:rPr>
              <a:t>Pulins</a:t>
            </a:r>
            <a:endParaRPr lang="en-MY" b="1" dirty="0">
              <a:solidFill>
                <a:srgbClr val="0000FF"/>
              </a:solidFill>
            </a:endParaRPr>
          </a:p>
        </p:txBody>
      </p:sp>
      <p:pic>
        <p:nvPicPr>
          <p:cNvPr id="18" name="Picture 4">
            <a:extLst>
              <a:ext uri="{FF2B5EF4-FFF2-40B4-BE49-F238E27FC236}">
                <a16:creationId xmlns:a16="http://schemas.microsoft.com/office/drawing/2014/main" id="{640EA006-D629-4D75-9550-773D91D809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5290" y="1407270"/>
            <a:ext cx="2898615" cy="22206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156985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21EB1A-A928-448C-9E66-40B6D84B83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0156" y="588606"/>
            <a:ext cx="7098896" cy="782993"/>
          </a:xfrm>
          <a:solidFill>
            <a:schemeClr val="accent2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en-MY" sz="4000" b="1" dirty="0">
                <a:solidFill>
                  <a:schemeClr val="tx1"/>
                </a:solidFill>
              </a:rPr>
              <a:t>Group Financial Highlight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643248E-1A7D-4330-9452-62E7F27293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5462" y="588606"/>
            <a:ext cx="3326538" cy="75502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4DDC7B4-99D0-C776-B46E-3453943B07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436658"/>
            <a:ext cx="12192000" cy="3029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59616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E7C483-FF85-49D4-9948-E234D0D897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3486" y="624110"/>
            <a:ext cx="6635931" cy="682176"/>
          </a:xfrm>
          <a:solidFill>
            <a:schemeClr val="accent2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en-MY" sz="4000" b="1" dirty="0">
                <a:solidFill>
                  <a:schemeClr val="tx1"/>
                </a:solidFill>
              </a:rPr>
              <a:t>Group Revenue By Year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EBB4DA5-AB95-4301-B94F-673123D290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99417" y="523293"/>
            <a:ext cx="3326538" cy="782993"/>
          </a:xfrm>
          <a:prstGeom prst="rect">
            <a:avLst/>
          </a:prstGeom>
        </p:spPr>
      </p:pic>
      <p:graphicFrame>
        <p:nvGraphicFramePr>
          <p:cNvPr id="4" name="Content Placeholder 5">
            <a:extLst>
              <a:ext uri="{FF2B5EF4-FFF2-40B4-BE49-F238E27FC236}">
                <a16:creationId xmlns:a16="http://schemas.microsoft.com/office/drawing/2014/main" id="{E32E0969-685E-4DF4-BEC3-6EC9F8920DE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25686112"/>
              </p:ext>
            </p:extLst>
          </p:nvPr>
        </p:nvGraphicFramePr>
        <p:xfrm>
          <a:off x="1763486" y="1540715"/>
          <a:ext cx="9747068" cy="51082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8468507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E7C483-FF85-49D4-9948-E234D0D897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3486" y="624110"/>
            <a:ext cx="6635931" cy="682176"/>
          </a:xfrm>
          <a:solidFill>
            <a:schemeClr val="accent2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en-MY" sz="4000" b="1" dirty="0">
                <a:solidFill>
                  <a:schemeClr val="tx1"/>
                </a:solidFill>
              </a:rPr>
              <a:t>Profit After Tax By Year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EBB4DA5-AB95-4301-B94F-673123D290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99417" y="523293"/>
            <a:ext cx="3326538" cy="782993"/>
          </a:xfrm>
          <a:prstGeom prst="rect">
            <a:avLst/>
          </a:prstGeom>
        </p:spPr>
      </p:pic>
      <p:graphicFrame>
        <p:nvGraphicFramePr>
          <p:cNvPr id="4" name="Content Placeholder 5">
            <a:extLst>
              <a:ext uri="{FF2B5EF4-FFF2-40B4-BE49-F238E27FC236}">
                <a16:creationId xmlns:a16="http://schemas.microsoft.com/office/drawing/2014/main" id="{E32E0969-685E-4DF4-BEC3-6EC9F8920DE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33644819"/>
              </p:ext>
            </p:extLst>
          </p:nvPr>
        </p:nvGraphicFramePr>
        <p:xfrm>
          <a:off x="1763486" y="1540715"/>
          <a:ext cx="9747068" cy="51082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432191360"/>
      </p:ext>
    </p:extLst>
  </p:cSld>
  <p:clrMapOvr>
    <a:masterClrMapping/>
  </p:clrMapOvr>
</p:sld>
</file>

<file path=ppt/theme/theme1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2E5369"/>
      </a:dk2>
      <a:lt2>
        <a:srgbClr val="CFE2E7"/>
      </a:lt2>
      <a:accent1>
        <a:srgbClr val="353535"/>
      </a:accent1>
      <a:accent2>
        <a:srgbClr val="31B4E6"/>
      </a:accent2>
      <a:accent3>
        <a:srgbClr val="265991"/>
      </a:accent3>
      <a:accent4>
        <a:srgbClr val="7E40CC"/>
      </a:accent4>
      <a:accent5>
        <a:srgbClr val="B927E9"/>
      </a:accent5>
      <a:accent6>
        <a:srgbClr val="E833BF"/>
      </a:accent6>
      <a:hlink>
        <a:srgbClr val="2DA0F1"/>
      </a:hlink>
      <a:folHlink>
        <a:srgbClr val="7ED1E6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4F34B87B-9C7A-41AE-A6CB-48536223DFF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TM04033925[[fn=Droplet]]</Template>
  <TotalTime>1665</TotalTime>
  <Words>568</Words>
  <Application>Microsoft Office PowerPoint</Application>
  <PresentationFormat>Widescreen</PresentationFormat>
  <Paragraphs>163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4" baseType="lpstr">
      <vt:lpstr>Arial</vt:lpstr>
      <vt:lpstr>Calibri</vt:lpstr>
      <vt:lpstr>Century Gothic</vt:lpstr>
      <vt:lpstr>Wingdings 3</vt:lpstr>
      <vt:lpstr>Wisp</vt:lpstr>
      <vt:lpstr>PowerPoint Presentation</vt:lpstr>
      <vt:lpstr>Plot 40, Lorong Perusahaan Maju 7, Kawasan Perusahaan 4, 13600 Prai, Penang, Malaysia.</vt:lpstr>
      <vt:lpstr>No. 1617,Lorong Perusahaan Maju 6, Kawasan Perusahaan 4, 13600 Prai, Penang, Malaysia.</vt:lpstr>
      <vt:lpstr>PowerPoint Presentation</vt:lpstr>
      <vt:lpstr>PowerPoint Presentation</vt:lpstr>
      <vt:lpstr>PowerPoint Presentation</vt:lpstr>
      <vt:lpstr>Group Financial Highlight</vt:lpstr>
      <vt:lpstr>Group Revenue By Year</vt:lpstr>
      <vt:lpstr>Profit After Tax By Year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20th July 2020</dc:title>
  <dc:creator>PC083</dc:creator>
  <cp:lastModifiedBy>KC</cp:lastModifiedBy>
  <cp:revision>149</cp:revision>
  <dcterms:created xsi:type="dcterms:W3CDTF">2020-07-09T02:14:54Z</dcterms:created>
  <dcterms:modified xsi:type="dcterms:W3CDTF">2026-05-25T09:09:10Z</dcterms:modified>
</cp:coreProperties>
</file>