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2.xml" ContentType="application/vnd.openxmlformats-officedocument.drawingml.chartshapes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3.xml" ContentType="application/vnd.openxmlformats-officedocument.drawingml.chartshapes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rawings/drawing4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18" r:id="rId1"/>
  </p:sldMasterIdLst>
  <p:sldIdLst>
    <p:sldId id="294" r:id="rId2"/>
    <p:sldId id="269" r:id="rId3"/>
    <p:sldId id="259" r:id="rId4"/>
    <p:sldId id="297" r:id="rId5"/>
    <p:sldId id="282" r:id="rId6"/>
    <p:sldId id="260" r:id="rId7"/>
    <p:sldId id="261" r:id="rId8"/>
    <p:sldId id="290" r:id="rId9"/>
    <p:sldId id="262" r:id="rId10"/>
    <p:sldId id="288" r:id="rId11"/>
    <p:sldId id="289" r:id="rId12"/>
    <p:sldId id="293" r:id="rId13"/>
    <p:sldId id="265" r:id="rId14"/>
    <p:sldId id="298" r:id="rId15"/>
    <p:sldId id="267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9A48078C-CFD2-4039-B0F7-A55A16683611}">
          <p14:sldIdLst>
            <p14:sldId id="294"/>
            <p14:sldId id="269"/>
            <p14:sldId id="259"/>
            <p14:sldId id="297"/>
            <p14:sldId id="282"/>
            <p14:sldId id="260"/>
            <p14:sldId id="261"/>
            <p14:sldId id="290"/>
            <p14:sldId id="262"/>
            <p14:sldId id="288"/>
            <p14:sldId id="289"/>
            <p14:sldId id="293"/>
            <p14:sldId id="265"/>
            <p14:sldId id="298"/>
            <p14:sldId id="26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FFCC"/>
    <a:srgbClr val="009900"/>
    <a:srgbClr val="CCFFFF"/>
    <a:srgbClr val="CCFF33"/>
    <a:srgbClr val="CC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73" d="100"/>
          <a:sy n="73" d="100"/>
        </p:scale>
        <p:origin x="82" y="19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chartUserShapes" Target="../drawings/drawing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b="1" dirty="0">
                <a:solidFill>
                  <a:schemeClr val="tx1"/>
                </a:solidFill>
              </a:rPr>
              <a:t>MYR (million)</a:t>
            </a:r>
          </a:p>
        </c:rich>
      </c:tx>
      <c:layout>
        <c:manualLayout>
          <c:xMode val="edge"/>
          <c:yMode val="edge"/>
          <c:x val="8.2639984449098786E-2"/>
          <c:y val="7.4584791749864928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2317059858410754"/>
          <c:y val="0.10268329065752073"/>
          <c:w val="0.87123540263988741"/>
          <c:h val="0.6800439313149196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Revenue</c:v>
                </c:pt>
              </c:strCache>
            </c:strRef>
          </c:tx>
          <c:spPr>
            <a:solidFill>
              <a:srgbClr val="009900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rgbClr val="009900"/>
                  </a:gs>
                  <a:gs pos="100000">
                    <a:schemeClr val="bg2">
                      <a:shade val="98000"/>
                      <a:satMod val="120000"/>
                      <a:lumMod val="98000"/>
                    </a:schemeClr>
                  </a:gs>
                </a:gsLst>
                <a:lin ang="13500000" scaled="1"/>
                <a:tileRect/>
              </a:gradFill>
              <a:ln>
                <a:solidFill>
                  <a:srgbClr val="0099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C-511C-4999-BC9A-7A068B71DA7B}"/>
              </c:ext>
            </c:extLst>
          </c:dPt>
          <c:dPt>
            <c:idx val="1"/>
            <c:invertIfNegative val="0"/>
            <c:bubble3D val="0"/>
            <c:spPr>
              <a:gradFill>
                <a:gsLst>
                  <a:gs pos="0">
                    <a:srgbClr val="009900"/>
                  </a:gs>
                  <a:gs pos="100000">
                    <a:schemeClr val="bg2">
                      <a:shade val="98000"/>
                      <a:satMod val="120000"/>
                      <a:lumMod val="98000"/>
                    </a:schemeClr>
                  </a:gs>
                </a:gsLst>
                <a:lin ang="13500000" scaled="1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511C-4999-BC9A-7A068B71DA7B}"/>
              </c:ext>
            </c:extLst>
          </c:dPt>
          <c:dPt>
            <c:idx val="2"/>
            <c:invertIfNegative val="0"/>
            <c:bubble3D val="0"/>
            <c:spPr>
              <a:gradFill>
                <a:gsLst>
                  <a:gs pos="0">
                    <a:srgbClr val="009900"/>
                  </a:gs>
                  <a:gs pos="100000">
                    <a:schemeClr val="bg2">
                      <a:shade val="98000"/>
                      <a:satMod val="120000"/>
                      <a:lumMod val="98000"/>
                    </a:schemeClr>
                  </a:gs>
                </a:gsLst>
                <a:lin ang="13500000" scaled="1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511C-4999-BC9A-7A068B71DA7B}"/>
              </c:ext>
            </c:extLst>
          </c:dPt>
          <c:dPt>
            <c:idx val="3"/>
            <c:invertIfNegative val="0"/>
            <c:bubble3D val="0"/>
            <c:spPr>
              <a:gradFill>
                <a:gsLst>
                  <a:gs pos="0">
                    <a:srgbClr val="009900"/>
                  </a:gs>
                  <a:gs pos="100000">
                    <a:schemeClr val="bg2">
                      <a:shade val="98000"/>
                      <a:satMod val="120000"/>
                      <a:lumMod val="98000"/>
                    </a:schemeClr>
                  </a:gs>
                </a:gsLst>
                <a:lin ang="13500000" scaled="1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511C-4999-BC9A-7A068B71DA7B}"/>
              </c:ext>
            </c:extLst>
          </c:dPt>
          <c:dPt>
            <c:idx val="4"/>
            <c:invertIfNegative val="0"/>
            <c:bubble3D val="0"/>
            <c:spPr>
              <a:gradFill>
                <a:gsLst>
                  <a:gs pos="0">
                    <a:srgbClr val="0000FF"/>
                  </a:gs>
                  <a:gs pos="100000">
                    <a:schemeClr val="bg2">
                      <a:shade val="98000"/>
                      <a:satMod val="120000"/>
                      <a:lumMod val="98000"/>
                    </a:schemeClr>
                  </a:gs>
                </a:gsLst>
                <a:lin ang="13500000" scaled="1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511C-4999-BC9A-7A068B71DA7B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numCache>
            </c:numRef>
          </c:cat>
          <c:val>
            <c:numRef>
              <c:f>Sheet1!$B$2:$B$6</c:f>
              <c:numCache>
                <c:formatCode>#,##0.00</c:formatCode>
                <c:ptCount val="5"/>
                <c:pt idx="0">
                  <c:v>238.18</c:v>
                </c:pt>
                <c:pt idx="1">
                  <c:v>239.15</c:v>
                </c:pt>
                <c:pt idx="2">
                  <c:v>388.65</c:v>
                </c:pt>
                <c:pt idx="3">
                  <c:v>434.3</c:v>
                </c:pt>
                <c:pt idx="4">
                  <c:v>362.45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511C-4999-BC9A-7A068B71DA7B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20"/>
        <c:axId val="409603048"/>
        <c:axId val="409601408"/>
      </c:barChart>
      <c:lineChart>
        <c:grouping val="standard"/>
        <c:varyColors val="0"/>
        <c:ser>
          <c:idx val="1"/>
          <c:order val="1"/>
          <c:tx>
            <c:strRef>
              <c:f>Sheet1!$C$1</c:f>
              <c:strCache>
                <c:ptCount val="1"/>
                <c:pt idx="0">
                  <c:v>Growth on revenue</c:v>
                </c:pt>
              </c:strCache>
            </c:strRef>
          </c:tx>
          <c:spPr>
            <a:ln w="31750" cap="rnd">
              <a:solidFill>
                <a:schemeClr val="accent2">
                  <a:tint val="77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rgbClr val="FF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numCache>
            </c:numRef>
          </c:cat>
          <c:val>
            <c:numRef>
              <c:f>Sheet1!$C$2:$C$6</c:f>
              <c:numCache>
                <c:formatCode>0.00%</c:formatCode>
                <c:ptCount val="5"/>
                <c:pt idx="0">
                  <c:v>-8.5900000000000004E-2</c:v>
                </c:pt>
                <c:pt idx="1">
                  <c:v>4.1000000000000003E-3</c:v>
                </c:pt>
                <c:pt idx="2">
                  <c:v>0.62509999999999999</c:v>
                </c:pt>
                <c:pt idx="3">
                  <c:v>0.11749999999999999</c:v>
                </c:pt>
                <c:pt idx="4">
                  <c:v>-0.16539999999999999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E-511C-4999-BC9A-7A068B71DA7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09603048"/>
        <c:axId val="409601408"/>
      </c:lineChart>
      <c:catAx>
        <c:axId val="4096030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9601408"/>
        <c:crosses val="autoZero"/>
        <c:auto val="1"/>
        <c:lblAlgn val="ctr"/>
        <c:lblOffset val="100"/>
        <c:noMultiLvlLbl val="0"/>
      </c:catAx>
      <c:valAx>
        <c:axId val="409601408"/>
        <c:scaling>
          <c:orientation val="minMax"/>
          <c:max val="440"/>
          <c:min val="2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c:spPr>
        </c:majorGridlines>
        <c:numFmt formatCode="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9603048"/>
        <c:crosses val="autoZero"/>
        <c:crossBetween val="between"/>
        <c:majorUnit val="40"/>
        <c:minorUnit val="20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400" b="1" i="0" u="none" strike="noStrike" kern="1200" baseline="0">
                <a:ln>
                  <a:noFill/>
                </a:ln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dTable>
      <c:spPr>
        <a:noFill/>
        <a:ln w="25400"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solidFill>
            <a:srgbClr val="FFFF00"/>
          </a:solidFill>
        </a:defRPr>
      </a:pPr>
      <a:endParaRPr lang="en-US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b="1" dirty="0">
                <a:solidFill>
                  <a:schemeClr val="tx1"/>
                </a:solidFill>
              </a:rPr>
              <a:t>MYR (million)</a:t>
            </a:r>
          </a:p>
        </c:rich>
      </c:tx>
      <c:layout>
        <c:manualLayout>
          <c:xMode val="edge"/>
          <c:yMode val="edge"/>
          <c:x val="8.2639984449098786E-2"/>
          <c:y val="7.4584791749864928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2317059858410754"/>
          <c:y val="0.10268329065752073"/>
          <c:w val="0.87123540263988741"/>
          <c:h val="0.6800439313149196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PAT</c:v>
                </c:pt>
              </c:strCache>
            </c:strRef>
          </c:tx>
          <c:spPr>
            <a:solidFill>
              <a:srgbClr val="009900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rgbClr val="009900"/>
                  </a:gs>
                  <a:gs pos="100000">
                    <a:schemeClr val="bg2">
                      <a:shade val="98000"/>
                      <a:satMod val="120000"/>
                      <a:lumMod val="98000"/>
                    </a:schemeClr>
                  </a:gs>
                </a:gsLst>
                <a:lin ang="13500000" scaled="1"/>
                <a:tileRect/>
              </a:gradFill>
              <a:ln>
                <a:solidFill>
                  <a:srgbClr val="0099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C-511C-4999-BC9A-7A068B71DA7B}"/>
              </c:ext>
            </c:extLst>
          </c:dPt>
          <c:dPt>
            <c:idx val="1"/>
            <c:invertIfNegative val="0"/>
            <c:bubble3D val="0"/>
            <c:spPr>
              <a:gradFill>
                <a:gsLst>
                  <a:gs pos="0">
                    <a:srgbClr val="009900"/>
                  </a:gs>
                  <a:gs pos="100000">
                    <a:schemeClr val="bg2">
                      <a:shade val="98000"/>
                      <a:satMod val="120000"/>
                      <a:lumMod val="98000"/>
                    </a:schemeClr>
                  </a:gs>
                </a:gsLst>
                <a:lin ang="13500000" scaled="1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511C-4999-BC9A-7A068B71DA7B}"/>
              </c:ext>
            </c:extLst>
          </c:dPt>
          <c:dPt>
            <c:idx val="2"/>
            <c:invertIfNegative val="0"/>
            <c:bubble3D val="0"/>
            <c:spPr>
              <a:gradFill>
                <a:gsLst>
                  <a:gs pos="0">
                    <a:srgbClr val="009900"/>
                  </a:gs>
                  <a:gs pos="100000">
                    <a:schemeClr val="bg2">
                      <a:shade val="98000"/>
                      <a:satMod val="120000"/>
                      <a:lumMod val="98000"/>
                    </a:schemeClr>
                  </a:gs>
                </a:gsLst>
                <a:lin ang="13500000" scaled="1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511C-4999-BC9A-7A068B71DA7B}"/>
              </c:ext>
            </c:extLst>
          </c:dPt>
          <c:dPt>
            <c:idx val="3"/>
            <c:invertIfNegative val="0"/>
            <c:bubble3D val="0"/>
            <c:spPr>
              <a:gradFill>
                <a:gsLst>
                  <a:gs pos="0">
                    <a:srgbClr val="009900"/>
                  </a:gs>
                  <a:gs pos="100000">
                    <a:schemeClr val="bg2">
                      <a:shade val="98000"/>
                      <a:satMod val="120000"/>
                      <a:lumMod val="98000"/>
                    </a:schemeClr>
                  </a:gs>
                </a:gsLst>
                <a:lin ang="13500000" scaled="1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511C-4999-BC9A-7A068B71DA7B}"/>
              </c:ext>
            </c:extLst>
          </c:dPt>
          <c:dPt>
            <c:idx val="4"/>
            <c:invertIfNegative val="0"/>
            <c:bubble3D val="0"/>
            <c:spPr>
              <a:gradFill>
                <a:gsLst>
                  <a:gs pos="0">
                    <a:srgbClr val="0000FF"/>
                  </a:gs>
                  <a:gs pos="100000">
                    <a:schemeClr val="bg2">
                      <a:shade val="98000"/>
                      <a:satMod val="120000"/>
                      <a:lumMod val="98000"/>
                    </a:schemeClr>
                  </a:gs>
                </a:gsLst>
                <a:lin ang="13500000" scaled="1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511C-4999-BC9A-7A068B71DA7B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numCache>
            </c:numRef>
          </c:cat>
          <c:val>
            <c:numRef>
              <c:f>Sheet1!$B$2:$B$6</c:f>
              <c:numCache>
                <c:formatCode>#,##0.00</c:formatCode>
                <c:ptCount val="5"/>
                <c:pt idx="0">
                  <c:v>0.39800000000000002</c:v>
                </c:pt>
                <c:pt idx="1">
                  <c:v>9.2680000000000007</c:v>
                </c:pt>
                <c:pt idx="2">
                  <c:v>62.619</c:v>
                </c:pt>
                <c:pt idx="3">
                  <c:v>13.125</c:v>
                </c:pt>
                <c:pt idx="4">
                  <c:v>6.1660000000000004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511C-4999-BC9A-7A068B71DA7B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20"/>
        <c:axId val="409603048"/>
        <c:axId val="409601408"/>
      </c:barChart>
      <c:lineChart>
        <c:grouping val="standard"/>
        <c:varyColors val="0"/>
        <c:ser>
          <c:idx val="1"/>
          <c:order val="1"/>
          <c:tx>
            <c:strRef>
              <c:f>Sheet1!$C$1</c:f>
              <c:strCache>
                <c:ptCount val="1"/>
                <c:pt idx="0">
                  <c:v>Growth on PAT</c:v>
                </c:pt>
              </c:strCache>
            </c:strRef>
          </c:tx>
          <c:spPr>
            <a:ln w="31750" cap="rnd">
              <a:solidFill>
                <a:schemeClr val="accent2">
                  <a:tint val="77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Sheet1!$A$2:$A$6</c:f>
              <c:numCache>
                <c:formatCode>General</c:formatCod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numCache>
            </c:numRef>
          </c:cat>
          <c:val>
            <c:numRef>
              <c:f>Sheet1!$C$2:$C$6</c:f>
              <c:numCache>
                <c:formatCode>0.00%</c:formatCode>
                <c:ptCount val="5"/>
                <c:pt idx="0">
                  <c:v>-0.9647</c:v>
                </c:pt>
                <c:pt idx="1">
                  <c:v>22.2864</c:v>
                </c:pt>
                <c:pt idx="2">
                  <c:v>5.7565</c:v>
                </c:pt>
                <c:pt idx="3">
                  <c:v>-0.79039999999999999</c:v>
                </c:pt>
                <c:pt idx="4">
                  <c:v>-0.5302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E-511C-4999-BC9A-7A068B71DA7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09603048"/>
        <c:axId val="409601408"/>
      </c:lineChart>
      <c:catAx>
        <c:axId val="4096030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9601408"/>
        <c:crosses val="autoZero"/>
        <c:auto val="1"/>
        <c:lblAlgn val="ctr"/>
        <c:lblOffset val="100"/>
        <c:noMultiLvlLbl val="0"/>
      </c:catAx>
      <c:valAx>
        <c:axId val="4096014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c:spPr>
        </c:majorGridlines>
        <c:numFmt formatCode="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9603048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400" b="1" i="0" u="none" strike="noStrike" kern="1200" baseline="0">
                <a:ln>
                  <a:noFill/>
                </a:ln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dTable>
      <c:spPr>
        <a:noFill/>
        <a:ln w="25400"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solidFill>
            <a:srgbClr val="FFFF00"/>
          </a:solidFill>
        </a:defRPr>
      </a:pPr>
      <a:endParaRPr lang="en-US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b="1" dirty="0">
                <a:solidFill>
                  <a:schemeClr val="tx1"/>
                </a:solidFill>
              </a:rPr>
              <a:t>MYR (million)</a:t>
            </a:r>
          </a:p>
        </c:rich>
      </c:tx>
      <c:layout>
        <c:manualLayout>
          <c:xMode val="edge"/>
          <c:yMode val="edge"/>
          <c:x val="8.2639984449098786E-2"/>
          <c:y val="7.4584791749864928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2317059858410754"/>
          <c:y val="0.10268329065752073"/>
          <c:w val="0.87123540263988741"/>
          <c:h val="0.6800439313149196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Revenue</c:v>
                </c:pt>
              </c:strCache>
            </c:strRef>
          </c:tx>
          <c:spPr>
            <a:solidFill>
              <a:srgbClr val="009900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rgbClr val="009900"/>
                  </a:gs>
                  <a:gs pos="100000">
                    <a:schemeClr val="bg2">
                      <a:shade val="98000"/>
                      <a:satMod val="120000"/>
                      <a:lumMod val="98000"/>
                    </a:schemeClr>
                  </a:gs>
                </a:gsLst>
                <a:lin ang="13500000" scaled="1"/>
                <a:tileRect/>
              </a:gradFill>
              <a:ln>
                <a:solidFill>
                  <a:srgbClr val="0099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B0D-4303-B69F-E33B4F572885}"/>
              </c:ext>
            </c:extLst>
          </c:dPt>
          <c:dPt>
            <c:idx val="1"/>
            <c:invertIfNegative val="0"/>
            <c:bubble3D val="0"/>
            <c:spPr>
              <a:gradFill>
                <a:gsLst>
                  <a:gs pos="0">
                    <a:srgbClr val="009900"/>
                  </a:gs>
                  <a:gs pos="100000">
                    <a:schemeClr val="bg2">
                      <a:shade val="98000"/>
                      <a:satMod val="120000"/>
                      <a:lumMod val="98000"/>
                    </a:schemeClr>
                  </a:gs>
                </a:gsLst>
                <a:lin ang="13500000" scaled="1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5B0D-4303-B69F-E33B4F572885}"/>
              </c:ext>
            </c:extLst>
          </c:dPt>
          <c:dPt>
            <c:idx val="2"/>
            <c:invertIfNegative val="0"/>
            <c:bubble3D val="0"/>
            <c:spPr>
              <a:gradFill>
                <a:gsLst>
                  <a:gs pos="0">
                    <a:srgbClr val="009900"/>
                  </a:gs>
                  <a:gs pos="100000">
                    <a:schemeClr val="bg2">
                      <a:shade val="98000"/>
                      <a:satMod val="120000"/>
                      <a:lumMod val="98000"/>
                    </a:schemeClr>
                  </a:gs>
                </a:gsLst>
                <a:lin ang="13500000" scaled="1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5B0D-4303-B69F-E33B4F572885}"/>
              </c:ext>
            </c:extLst>
          </c:dPt>
          <c:dPt>
            <c:idx val="3"/>
            <c:invertIfNegative val="0"/>
            <c:bubble3D val="0"/>
            <c:spPr>
              <a:gradFill>
                <a:gsLst>
                  <a:gs pos="0">
                    <a:srgbClr val="009900"/>
                  </a:gs>
                  <a:gs pos="100000">
                    <a:schemeClr val="bg2">
                      <a:shade val="98000"/>
                      <a:satMod val="120000"/>
                      <a:lumMod val="98000"/>
                    </a:schemeClr>
                  </a:gs>
                </a:gsLst>
                <a:lin ang="13500000" scaled="1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5B0D-4303-B69F-E33B4F572885}"/>
              </c:ext>
            </c:extLst>
          </c:dPt>
          <c:dPt>
            <c:idx val="4"/>
            <c:invertIfNegative val="0"/>
            <c:bubble3D val="0"/>
            <c:spPr>
              <a:gradFill>
                <a:gsLst>
                  <a:gs pos="0">
                    <a:srgbClr val="0000FF"/>
                  </a:gs>
                  <a:gs pos="100000">
                    <a:schemeClr val="bg2">
                      <a:shade val="98000"/>
                      <a:satMod val="120000"/>
                      <a:lumMod val="98000"/>
                    </a:schemeClr>
                  </a:gs>
                </a:gsLst>
                <a:lin ang="13500000" scaled="1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5B0D-4303-B69F-E33B4F57288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1Q 23</c:v>
                </c:pt>
                <c:pt idx="1">
                  <c:v>2Q 23</c:v>
                </c:pt>
                <c:pt idx="2">
                  <c:v>3Q 23</c:v>
                </c:pt>
                <c:pt idx="3">
                  <c:v>4Q 23</c:v>
                </c:pt>
                <c:pt idx="4">
                  <c:v>1Q 24</c:v>
                </c:pt>
              </c:strCache>
            </c:strRef>
          </c:cat>
          <c:val>
            <c:numRef>
              <c:f>Sheet1!$B$2:$B$6</c:f>
              <c:numCache>
                <c:formatCode>#,##0</c:formatCode>
                <c:ptCount val="5"/>
                <c:pt idx="0">
                  <c:v>92</c:v>
                </c:pt>
                <c:pt idx="1">
                  <c:v>85</c:v>
                </c:pt>
                <c:pt idx="2">
                  <c:v>90</c:v>
                </c:pt>
                <c:pt idx="3">
                  <c:v>95</c:v>
                </c:pt>
                <c:pt idx="4">
                  <c:v>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5B0D-4303-B69F-E33B4F572885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40"/>
        <c:axId val="409603048"/>
        <c:axId val="409601408"/>
      </c:barChart>
      <c:catAx>
        <c:axId val="4096030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9601408"/>
        <c:crosses val="autoZero"/>
        <c:auto val="1"/>
        <c:lblAlgn val="ctr"/>
        <c:lblOffset val="100"/>
        <c:noMultiLvlLbl val="0"/>
      </c:catAx>
      <c:valAx>
        <c:axId val="409601408"/>
        <c:scaling>
          <c:orientation val="minMax"/>
          <c:max val="16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9603048"/>
        <c:crosses val="autoZero"/>
        <c:crossBetween val="between"/>
        <c:majorUnit val="40"/>
        <c:minorUnit val="20"/>
      </c:valAx>
      <c:dTable>
        <c:showHorzBorder val="1"/>
        <c:showVertBorder val="1"/>
        <c:showOutline val="1"/>
        <c:showKeys val="0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400" b="0" i="0" u="none" strike="noStrike" kern="1200" baseline="0">
                <a:ln>
                  <a:noFill/>
                </a:ln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dTable>
      <c:spPr>
        <a:noFill/>
        <a:ln w="25400"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solidFill>
            <a:srgbClr val="FFFF00"/>
          </a:solidFill>
        </a:defRPr>
      </a:pPr>
      <a:endParaRPr lang="en-US"/>
    </a:p>
  </c:txPr>
  <c:externalData r:id="rId3">
    <c:autoUpdate val="0"/>
  </c:externalData>
  <c:userShapes r:id="rId4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b="1" dirty="0">
                <a:solidFill>
                  <a:schemeClr val="tx1"/>
                </a:solidFill>
              </a:rPr>
              <a:t>MYR (million)</a:t>
            </a:r>
          </a:p>
        </c:rich>
      </c:tx>
      <c:layout>
        <c:manualLayout>
          <c:xMode val="edge"/>
          <c:yMode val="edge"/>
          <c:x val="8.2639984449098786E-2"/>
          <c:y val="7.4584791749864928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2317059858410754"/>
          <c:y val="0.10268329065752073"/>
          <c:w val="0.87123540263988741"/>
          <c:h val="0.6800439313149196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PAT</c:v>
                </c:pt>
              </c:strCache>
            </c:strRef>
          </c:tx>
          <c:spPr>
            <a:solidFill>
              <a:srgbClr val="009900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rgbClr val="009900"/>
                  </a:gs>
                  <a:gs pos="100000">
                    <a:schemeClr val="bg2">
                      <a:shade val="98000"/>
                      <a:satMod val="120000"/>
                      <a:lumMod val="98000"/>
                    </a:schemeClr>
                  </a:gs>
                </a:gsLst>
                <a:lin ang="13500000" scaled="1"/>
                <a:tileRect/>
              </a:gradFill>
              <a:ln>
                <a:solidFill>
                  <a:srgbClr val="0099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B0D-4303-B69F-E33B4F572885}"/>
              </c:ext>
            </c:extLst>
          </c:dPt>
          <c:dPt>
            <c:idx val="1"/>
            <c:invertIfNegative val="0"/>
            <c:bubble3D val="0"/>
            <c:spPr>
              <a:gradFill>
                <a:gsLst>
                  <a:gs pos="0">
                    <a:srgbClr val="009900"/>
                  </a:gs>
                  <a:gs pos="100000">
                    <a:schemeClr val="bg2">
                      <a:shade val="98000"/>
                      <a:satMod val="120000"/>
                      <a:lumMod val="98000"/>
                    </a:schemeClr>
                  </a:gs>
                </a:gsLst>
                <a:lin ang="13500000" scaled="1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5B0D-4303-B69F-E33B4F572885}"/>
              </c:ext>
            </c:extLst>
          </c:dPt>
          <c:dPt>
            <c:idx val="2"/>
            <c:invertIfNegative val="0"/>
            <c:bubble3D val="0"/>
            <c:spPr>
              <a:gradFill>
                <a:gsLst>
                  <a:gs pos="0">
                    <a:srgbClr val="009900"/>
                  </a:gs>
                  <a:gs pos="100000">
                    <a:schemeClr val="bg2">
                      <a:shade val="98000"/>
                      <a:satMod val="120000"/>
                      <a:lumMod val="98000"/>
                    </a:schemeClr>
                  </a:gs>
                </a:gsLst>
                <a:lin ang="13500000" scaled="1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5B0D-4303-B69F-E33B4F572885}"/>
              </c:ext>
            </c:extLst>
          </c:dPt>
          <c:dPt>
            <c:idx val="3"/>
            <c:invertIfNegative val="0"/>
            <c:bubble3D val="0"/>
            <c:spPr>
              <a:gradFill>
                <a:gsLst>
                  <a:gs pos="0">
                    <a:srgbClr val="009900"/>
                  </a:gs>
                  <a:gs pos="100000">
                    <a:schemeClr val="bg2">
                      <a:shade val="98000"/>
                      <a:satMod val="120000"/>
                      <a:lumMod val="98000"/>
                    </a:schemeClr>
                  </a:gs>
                </a:gsLst>
                <a:lin ang="13500000" scaled="1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5B0D-4303-B69F-E33B4F572885}"/>
              </c:ext>
            </c:extLst>
          </c:dPt>
          <c:dPt>
            <c:idx val="4"/>
            <c:invertIfNegative val="0"/>
            <c:bubble3D val="0"/>
            <c:spPr>
              <a:gradFill>
                <a:gsLst>
                  <a:gs pos="0">
                    <a:srgbClr val="0000FF"/>
                  </a:gs>
                  <a:gs pos="100000">
                    <a:schemeClr val="bg2">
                      <a:shade val="98000"/>
                      <a:satMod val="120000"/>
                      <a:lumMod val="98000"/>
                    </a:schemeClr>
                  </a:gs>
                </a:gsLst>
                <a:lin ang="13500000" scaled="1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5B0D-4303-B69F-E33B4F57288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1Q 23</c:v>
                </c:pt>
                <c:pt idx="1">
                  <c:v>2Q 23</c:v>
                </c:pt>
                <c:pt idx="2">
                  <c:v>3Q 23</c:v>
                </c:pt>
                <c:pt idx="3">
                  <c:v>4Q 23</c:v>
                </c:pt>
                <c:pt idx="4">
                  <c:v>1Q 24</c:v>
                </c:pt>
              </c:strCache>
            </c:strRef>
          </c:cat>
          <c:val>
            <c:numRef>
              <c:f>Sheet1!$B$2:$B$6</c:f>
              <c:numCache>
                <c:formatCode>#,##0.0</c:formatCode>
                <c:ptCount val="5"/>
                <c:pt idx="0">
                  <c:v>2.15</c:v>
                </c:pt>
                <c:pt idx="1">
                  <c:v>2.4700000000000002</c:v>
                </c:pt>
                <c:pt idx="2">
                  <c:v>0.49</c:v>
                </c:pt>
                <c:pt idx="3">
                  <c:v>1.06</c:v>
                </c:pt>
                <c:pt idx="4">
                  <c:v>1.59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5B0D-4303-B69F-E33B4F572885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40"/>
        <c:axId val="409603048"/>
        <c:axId val="409601408"/>
      </c:barChart>
      <c:catAx>
        <c:axId val="4096030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9601408"/>
        <c:crosses val="autoZero"/>
        <c:auto val="1"/>
        <c:lblAlgn val="ctr"/>
        <c:lblOffset val="100"/>
        <c:noMultiLvlLbl val="0"/>
      </c:catAx>
      <c:valAx>
        <c:axId val="409601408"/>
        <c:scaling>
          <c:orientation val="minMax"/>
          <c:max val="4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c:spPr>
        </c:majorGridlines>
        <c:numFmt formatCode="#,##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9603048"/>
        <c:crosses val="autoZero"/>
        <c:crossBetween val="between"/>
        <c:majorUnit val="1"/>
      </c:valAx>
      <c:dTable>
        <c:showHorzBorder val="1"/>
        <c:showVertBorder val="1"/>
        <c:showOutline val="1"/>
        <c:showKeys val="0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400" b="0" i="0" u="none" strike="noStrike" kern="1200" baseline="0">
                <a:ln>
                  <a:noFill/>
                </a:ln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dTable>
      <c:spPr>
        <a:noFill/>
        <a:ln w="25400"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solidFill>
            <a:srgbClr val="FFFF00"/>
          </a:solidFill>
        </a:defRPr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2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3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4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0.45171</cdr:x>
      <cdr:y>0.4105</cdr:y>
    </cdr:from>
    <cdr:to>
      <cdr:x>0.54829</cdr:x>
      <cdr:y>0.5895</cdr:y>
    </cdr:to>
    <cdr:sp macro="" textlink="">
      <cdr:nvSpPr>
        <cdr:cNvPr id="3" name="TextBox 2">
          <a:extLst xmlns:a="http://schemas.openxmlformats.org/drawingml/2006/main">
            <a:ext uri="{FF2B5EF4-FFF2-40B4-BE49-F238E27FC236}">
              <a16:creationId xmlns:a16="http://schemas.microsoft.com/office/drawing/2014/main" id="{256EC68A-EBA1-46FE-A5E9-BCB741F99DBE}"/>
            </a:ext>
          </a:extLst>
        </cdr:cNvPr>
        <cdr:cNvSpPr txBox="1"/>
      </cdr:nvSpPr>
      <cdr:spPr>
        <a:xfrm xmlns:a="http://schemas.openxmlformats.org/drawingml/2006/main">
          <a:off x="4276375" y="2096940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MY" sz="1100" dirty="0"/>
        </a:p>
      </cdr:txBody>
    </cdr:sp>
  </cdr:relSizeAnchor>
  <cdr:relSizeAnchor xmlns:cdr="http://schemas.openxmlformats.org/drawingml/2006/chartDrawing">
    <cdr:from>
      <cdr:x>0.67827</cdr:x>
      <cdr:y>0</cdr:y>
    </cdr:from>
    <cdr:to>
      <cdr:x>1</cdr:x>
      <cdr:y>0.05384</cdr:y>
    </cdr:to>
    <cdr:sp macro="" textlink="">
      <cdr:nvSpPr>
        <cdr:cNvPr id="4" name="TextBox 3">
          <a:extLst xmlns:a="http://schemas.openxmlformats.org/drawingml/2006/main">
            <a:ext uri="{FF2B5EF4-FFF2-40B4-BE49-F238E27FC236}">
              <a16:creationId xmlns:a16="http://schemas.microsoft.com/office/drawing/2014/main" id="{942E8A4F-05B3-4597-97B9-9198A64ACD01}"/>
            </a:ext>
          </a:extLst>
        </cdr:cNvPr>
        <cdr:cNvSpPr txBox="1"/>
      </cdr:nvSpPr>
      <cdr:spPr>
        <a:xfrm xmlns:a="http://schemas.openxmlformats.org/drawingml/2006/main">
          <a:off x="6421328" y="0"/>
          <a:ext cx="3045822" cy="27502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MY" sz="1400" b="1" dirty="0">
              <a:solidFill>
                <a:schemeClr val="tx1"/>
              </a:solidFill>
            </a:rPr>
            <a:t>Decreased 16.54% (2023 Vs 2022)</a:t>
          </a:r>
        </a:p>
      </cdr:txBody>
    </cdr:sp>
  </cdr:relSizeAnchor>
  <cdr:relSizeAnchor xmlns:cdr="http://schemas.openxmlformats.org/drawingml/2006/chartDrawing">
    <cdr:from>
      <cdr:x>0.81617</cdr:x>
      <cdr:y>0.27376</cdr:y>
    </cdr:from>
    <cdr:to>
      <cdr:x>0.88899</cdr:x>
      <cdr:y>0.36965</cdr:y>
    </cdr:to>
    <cdr:sp macro="" textlink="">
      <cdr:nvSpPr>
        <cdr:cNvPr id="14" name="TextBox 13">
          <a:extLst xmlns:a="http://schemas.openxmlformats.org/drawingml/2006/main">
            <a:ext uri="{FF2B5EF4-FFF2-40B4-BE49-F238E27FC236}">
              <a16:creationId xmlns:a16="http://schemas.microsoft.com/office/drawing/2014/main" id="{D1190993-A7F2-48F9-8C42-BFDD786965AA}"/>
            </a:ext>
          </a:extLst>
        </cdr:cNvPr>
        <cdr:cNvSpPr txBox="1"/>
      </cdr:nvSpPr>
      <cdr:spPr>
        <a:xfrm xmlns:a="http://schemas.openxmlformats.org/drawingml/2006/main">
          <a:off x="7955280" y="1398428"/>
          <a:ext cx="709748" cy="48985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MY" sz="1100" dirty="0"/>
        </a:p>
      </cdr:txBody>
    </cdr:sp>
  </cdr:relSizeAnchor>
  <cdr:relSizeAnchor xmlns:cdr="http://schemas.openxmlformats.org/drawingml/2006/chartDrawing">
    <cdr:from>
      <cdr:x>0.82154</cdr:x>
      <cdr:y>0.13567</cdr:y>
    </cdr:from>
    <cdr:to>
      <cdr:x>0.92249</cdr:x>
      <cdr:y>0.20791</cdr:y>
    </cdr:to>
    <cdr:sp macro="" textlink="">
      <cdr:nvSpPr>
        <cdr:cNvPr id="15" name="TextBox 14">
          <a:extLst xmlns:a="http://schemas.openxmlformats.org/drawingml/2006/main">
            <a:ext uri="{FF2B5EF4-FFF2-40B4-BE49-F238E27FC236}">
              <a16:creationId xmlns:a16="http://schemas.microsoft.com/office/drawing/2014/main" id="{84049E05-E9BE-4A77-871A-0BCB40998F57}"/>
            </a:ext>
          </a:extLst>
        </cdr:cNvPr>
        <cdr:cNvSpPr txBox="1"/>
      </cdr:nvSpPr>
      <cdr:spPr>
        <a:xfrm xmlns:a="http://schemas.openxmlformats.org/drawingml/2006/main">
          <a:off x="8007565" y="693034"/>
          <a:ext cx="983967" cy="36902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MY" sz="1300" b="1" dirty="0">
              <a:solidFill>
                <a:srgbClr val="FF0000"/>
              </a:solidFill>
            </a:rPr>
            <a:t>-16.54%</a:t>
          </a:r>
        </a:p>
      </cdr:txBody>
    </cdr:sp>
  </cdr:relSizeAnchor>
  <cdr:relSizeAnchor xmlns:cdr="http://schemas.openxmlformats.org/drawingml/2006/chartDrawing">
    <cdr:from>
      <cdr:x>0.79875</cdr:x>
      <cdr:y>0.09475</cdr:y>
    </cdr:from>
    <cdr:to>
      <cdr:x>0.92339</cdr:x>
      <cdr:y>0.2891</cdr:y>
    </cdr:to>
    <cdr:cxnSp macro="">
      <cdr:nvCxnSpPr>
        <cdr:cNvPr id="6" name="Connector: Elbow 5">
          <a:extLst xmlns:a="http://schemas.openxmlformats.org/drawingml/2006/main">
            <a:ext uri="{FF2B5EF4-FFF2-40B4-BE49-F238E27FC236}">
              <a16:creationId xmlns:a16="http://schemas.microsoft.com/office/drawing/2014/main" id="{5852DF82-81BA-4BC4-819B-4CD17D94E1D3}"/>
            </a:ext>
          </a:extLst>
        </cdr:cNvPr>
        <cdr:cNvCxnSpPr/>
      </cdr:nvCxnSpPr>
      <cdr:spPr>
        <a:xfrm xmlns:a="http://schemas.openxmlformats.org/drawingml/2006/main" rot="10800000">
          <a:off x="7785464" y="484029"/>
          <a:ext cx="1214847" cy="992777"/>
        </a:xfrm>
        <a:prstGeom xmlns:a="http://schemas.openxmlformats.org/drawingml/2006/main" prst="bentConnector3">
          <a:avLst>
            <a:gd name="adj1" fmla="val 538"/>
          </a:avLst>
        </a:prstGeom>
        <a:ln xmlns:a="http://schemas.openxmlformats.org/drawingml/2006/main" w="57150">
          <a:solidFill>
            <a:srgbClr val="FF0000"/>
          </a:solidFill>
          <a:headEnd type="triangle"/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0.45171</cdr:x>
      <cdr:y>0.4105</cdr:y>
    </cdr:from>
    <cdr:to>
      <cdr:x>0.54829</cdr:x>
      <cdr:y>0.5895</cdr:y>
    </cdr:to>
    <cdr:sp macro="" textlink="">
      <cdr:nvSpPr>
        <cdr:cNvPr id="3" name="TextBox 2">
          <a:extLst xmlns:a="http://schemas.openxmlformats.org/drawingml/2006/main">
            <a:ext uri="{FF2B5EF4-FFF2-40B4-BE49-F238E27FC236}">
              <a16:creationId xmlns:a16="http://schemas.microsoft.com/office/drawing/2014/main" id="{256EC68A-EBA1-46FE-A5E9-BCB741F99DBE}"/>
            </a:ext>
          </a:extLst>
        </cdr:cNvPr>
        <cdr:cNvSpPr txBox="1"/>
      </cdr:nvSpPr>
      <cdr:spPr>
        <a:xfrm xmlns:a="http://schemas.openxmlformats.org/drawingml/2006/main">
          <a:off x="4276375" y="2096940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MY" sz="1100" dirty="0"/>
        </a:p>
      </cdr:txBody>
    </cdr:sp>
  </cdr:relSizeAnchor>
  <cdr:relSizeAnchor xmlns:cdr="http://schemas.openxmlformats.org/drawingml/2006/chartDrawing">
    <cdr:from>
      <cdr:x>0.65871</cdr:x>
      <cdr:y>0</cdr:y>
    </cdr:from>
    <cdr:to>
      <cdr:x>1</cdr:x>
      <cdr:y>0.06918</cdr:y>
    </cdr:to>
    <cdr:sp macro="" textlink="">
      <cdr:nvSpPr>
        <cdr:cNvPr id="4" name="TextBox 3">
          <a:extLst xmlns:a="http://schemas.openxmlformats.org/drawingml/2006/main">
            <a:ext uri="{FF2B5EF4-FFF2-40B4-BE49-F238E27FC236}">
              <a16:creationId xmlns:a16="http://schemas.microsoft.com/office/drawing/2014/main" id="{942E8A4F-05B3-4597-97B9-9198A64ACD01}"/>
            </a:ext>
          </a:extLst>
        </cdr:cNvPr>
        <cdr:cNvSpPr txBox="1"/>
      </cdr:nvSpPr>
      <cdr:spPr>
        <a:xfrm xmlns:a="http://schemas.openxmlformats.org/drawingml/2006/main">
          <a:off x="6420530" y="0"/>
          <a:ext cx="3326538" cy="35339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MY" sz="1400" b="1" dirty="0">
              <a:solidFill>
                <a:schemeClr val="tx1"/>
              </a:solidFill>
            </a:rPr>
            <a:t>Decreased -53.02% (2023 Vs 2022)</a:t>
          </a:r>
        </a:p>
      </cdr:txBody>
    </cdr:sp>
  </cdr:relSizeAnchor>
  <cdr:relSizeAnchor xmlns:cdr="http://schemas.openxmlformats.org/drawingml/2006/chartDrawing">
    <cdr:from>
      <cdr:x>0.81617</cdr:x>
      <cdr:y>0.27376</cdr:y>
    </cdr:from>
    <cdr:to>
      <cdr:x>0.88899</cdr:x>
      <cdr:y>0.36965</cdr:y>
    </cdr:to>
    <cdr:sp macro="" textlink="">
      <cdr:nvSpPr>
        <cdr:cNvPr id="14" name="TextBox 13">
          <a:extLst xmlns:a="http://schemas.openxmlformats.org/drawingml/2006/main">
            <a:ext uri="{FF2B5EF4-FFF2-40B4-BE49-F238E27FC236}">
              <a16:creationId xmlns:a16="http://schemas.microsoft.com/office/drawing/2014/main" id="{D1190993-A7F2-48F9-8C42-BFDD786965AA}"/>
            </a:ext>
          </a:extLst>
        </cdr:cNvPr>
        <cdr:cNvSpPr txBox="1"/>
      </cdr:nvSpPr>
      <cdr:spPr>
        <a:xfrm xmlns:a="http://schemas.openxmlformats.org/drawingml/2006/main">
          <a:off x="7955280" y="1398428"/>
          <a:ext cx="709748" cy="48985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MY" sz="1100" dirty="0"/>
        </a:p>
      </cdr:txBody>
    </cdr:sp>
  </cdr:relSizeAnchor>
  <cdr:relSizeAnchor xmlns:cdr="http://schemas.openxmlformats.org/drawingml/2006/chartDrawing">
    <cdr:from>
      <cdr:x>0.80098</cdr:x>
      <cdr:y>0.52149</cdr:y>
    </cdr:from>
    <cdr:to>
      <cdr:x>0.90193</cdr:x>
      <cdr:y>0.59373</cdr:y>
    </cdr:to>
    <cdr:sp macro="" textlink="">
      <cdr:nvSpPr>
        <cdr:cNvPr id="15" name="TextBox 14">
          <a:extLst xmlns:a="http://schemas.openxmlformats.org/drawingml/2006/main">
            <a:ext uri="{FF2B5EF4-FFF2-40B4-BE49-F238E27FC236}">
              <a16:creationId xmlns:a16="http://schemas.microsoft.com/office/drawing/2014/main" id="{84049E05-E9BE-4A77-871A-0BCB40998F57}"/>
            </a:ext>
          </a:extLst>
        </cdr:cNvPr>
        <cdr:cNvSpPr txBox="1"/>
      </cdr:nvSpPr>
      <cdr:spPr>
        <a:xfrm xmlns:a="http://schemas.openxmlformats.org/drawingml/2006/main">
          <a:off x="7807217" y="2663901"/>
          <a:ext cx="983966" cy="36902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MY" sz="1300" b="1" dirty="0">
              <a:solidFill>
                <a:srgbClr val="FF0000"/>
              </a:solidFill>
            </a:rPr>
            <a:t>-53.02%</a:t>
          </a:r>
        </a:p>
      </cdr:txBody>
    </cdr:sp>
  </cdr:relSizeAnchor>
  <cdr:relSizeAnchor xmlns:cdr="http://schemas.openxmlformats.org/drawingml/2006/chartDrawing">
    <cdr:from>
      <cdr:x>0.78624</cdr:x>
      <cdr:y>0.58271</cdr:y>
    </cdr:from>
    <cdr:to>
      <cdr:x>0.91668</cdr:x>
      <cdr:y>0.6391</cdr:y>
    </cdr:to>
    <cdr:cxnSp macro="">
      <cdr:nvCxnSpPr>
        <cdr:cNvPr id="6" name="Connector: Elbow 5">
          <a:extLst xmlns:a="http://schemas.openxmlformats.org/drawingml/2006/main">
            <a:ext uri="{FF2B5EF4-FFF2-40B4-BE49-F238E27FC236}">
              <a16:creationId xmlns:a16="http://schemas.microsoft.com/office/drawing/2014/main" id="{5852DF82-81BA-4BC4-819B-4CD17D94E1D3}"/>
            </a:ext>
          </a:extLst>
        </cdr:cNvPr>
        <cdr:cNvCxnSpPr/>
      </cdr:nvCxnSpPr>
      <cdr:spPr>
        <a:xfrm xmlns:a="http://schemas.openxmlformats.org/drawingml/2006/main">
          <a:off x="7663496" y="2976644"/>
          <a:ext cx="1271408" cy="288056"/>
        </a:xfrm>
        <a:prstGeom xmlns:a="http://schemas.openxmlformats.org/drawingml/2006/main" prst="bentConnector3">
          <a:avLst>
            <a:gd name="adj1" fmla="val 99315"/>
          </a:avLst>
        </a:prstGeom>
        <a:ln xmlns:a="http://schemas.openxmlformats.org/drawingml/2006/main" w="57150">
          <a:solidFill>
            <a:srgbClr val="FF0000"/>
          </a:solidFill>
          <a:headEnd type="triangle"/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0.45171</cdr:x>
      <cdr:y>0.4105</cdr:y>
    </cdr:from>
    <cdr:to>
      <cdr:x>0.54829</cdr:x>
      <cdr:y>0.5895</cdr:y>
    </cdr:to>
    <cdr:sp macro="" textlink="">
      <cdr:nvSpPr>
        <cdr:cNvPr id="3" name="TextBox 2">
          <a:extLst xmlns:a="http://schemas.openxmlformats.org/drawingml/2006/main">
            <a:ext uri="{FF2B5EF4-FFF2-40B4-BE49-F238E27FC236}">
              <a16:creationId xmlns:a16="http://schemas.microsoft.com/office/drawing/2014/main" id="{256EC68A-EBA1-46FE-A5E9-BCB741F99DBE}"/>
            </a:ext>
          </a:extLst>
        </cdr:cNvPr>
        <cdr:cNvSpPr txBox="1"/>
      </cdr:nvSpPr>
      <cdr:spPr>
        <a:xfrm xmlns:a="http://schemas.openxmlformats.org/drawingml/2006/main">
          <a:off x="4276375" y="2096940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MY" sz="1100" dirty="0"/>
        </a:p>
      </cdr:txBody>
    </cdr:sp>
  </cdr:relSizeAnchor>
  <cdr:relSizeAnchor xmlns:cdr="http://schemas.openxmlformats.org/drawingml/2006/chartDrawing">
    <cdr:from>
      <cdr:x>0.67827</cdr:x>
      <cdr:y>0</cdr:y>
    </cdr:from>
    <cdr:to>
      <cdr:x>1</cdr:x>
      <cdr:y>0.05384</cdr:y>
    </cdr:to>
    <cdr:sp macro="" textlink="">
      <cdr:nvSpPr>
        <cdr:cNvPr id="4" name="TextBox 3">
          <a:extLst xmlns:a="http://schemas.openxmlformats.org/drawingml/2006/main">
            <a:ext uri="{FF2B5EF4-FFF2-40B4-BE49-F238E27FC236}">
              <a16:creationId xmlns:a16="http://schemas.microsoft.com/office/drawing/2014/main" id="{942E8A4F-05B3-4597-97B9-9198A64ACD01}"/>
            </a:ext>
          </a:extLst>
        </cdr:cNvPr>
        <cdr:cNvSpPr txBox="1"/>
      </cdr:nvSpPr>
      <cdr:spPr>
        <a:xfrm xmlns:a="http://schemas.openxmlformats.org/drawingml/2006/main">
          <a:off x="6421328" y="0"/>
          <a:ext cx="3045822" cy="27502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MY" sz="1400" b="1" dirty="0">
              <a:solidFill>
                <a:schemeClr val="tx1"/>
              </a:solidFill>
            </a:rPr>
            <a:t>Decreased 7.33 % (1Q24 Vs 4Q23)</a:t>
          </a:r>
        </a:p>
      </cdr:txBody>
    </cdr:sp>
  </cdr:relSizeAnchor>
  <cdr:relSizeAnchor xmlns:cdr="http://schemas.openxmlformats.org/drawingml/2006/chartDrawing">
    <cdr:from>
      <cdr:x>0.81617</cdr:x>
      <cdr:y>0.27376</cdr:y>
    </cdr:from>
    <cdr:to>
      <cdr:x>0.88899</cdr:x>
      <cdr:y>0.36965</cdr:y>
    </cdr:to>
    <cdr:sp macro="" textlink="">
      <cdr:nvSpPr>
        <cdr:cNvPr id="14" name="TextBox 13">
          <a:extLst xmlns:a="http://schemas.openxmlformats.org/drawingml/2006/main">
            <a:ext uri="{FF2B5EF4-FFF2-40B4-BE49-F238E27FC236}">
              <a16:creationId xmlns:a16="http://schemas.microsoft.com/office/drawing/2014/main" id="{D1190993-A7F2-48F9-8C42-BFDD786965AA}"/>
            </a:ext>
          </a:extLst>
        </cdr:cNvPr>
        <cdr:cNvSpPr txBox="1"/>
      </cdr:nvSpPr>
      <cdr:spPr>
        <a:xfrm xmlns:a="http://schemas.openxmlformats.org/drawingml/2006/main">
          <a:off x="7955280" y="1398428"/>
          <a:ext cx="709748" cy="48985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MY" sz="1100" dirty="0"/>
        </a:p>
      </cdr:txBody>
    </cdr:sp>
  </cdr:relSizeAnchor>
  <cdr:relSizeAnchor xmlns:cdr="http://schemas.openxmlformats.org/drawingml/2006/chartDrawing">
    <cdr:from>
      <cdr:x>0.78872</cdr:x>
      <cdr:y>0.26642</cdr:y>
    </cdr:from>
    <cdr:to>
      <cdr:x>0.88967</cdr:x>
      <cdr:y>0.33866</cdr:y>
    </cdr:to>
    <cdr:sp macro="" textlink="">
      <cdr:nvSpPr>
        <cdr:cNvPr id="15" name="TextBox 14">
          <a:extLst xmlns:a="http://schemas.openxmlformats.org/drawingml/2006/main">
            <a:ext uri="{FF2B5EF4-FFF2-40B4-BE49-F238E27FC236}">
              <a16:creationId xmlns:a16="http://schemas.microsoft.com/office/drawing/2014/main" id="{84049E05-E9BE-4A77-871A-0BCB40998F57}"/>
            </a:ext>
          </a:extLst>
        </cdr:cNvPr>
        <cdr:cNvSpPr txBox="1"/>
      </cdr:nvSpPr>
      <cdr:spPr>
        <a:xfrm xmlns:a="http://schemas.openxmlformats.org/drawingml/2006/main">
          <a:off x="7687723" y="1256614"/>
          <a:ext cx="983966" cy="34072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MY" sz="1300" b="1" dirty="0">
              <a:solidFill>
                <a:srgbClr val="FF0000"/>
              </a:solidFill>
            </a:rPr>
            <a:t>-7.33%</a:t>
          </a:r>
        </a:p>
      </cdr:txBody>
    </cdr:sp>
  </cdr:relSizeAnchor>
  <cdr:relSizeAnchor xmlns:cdr="http://schemas.openxmlformats.org/drawingml/2006/chartDrawing">
    <cdr:from>
      <cdr:x>0.76793</cdr:x>
      <cdr:y>0.33558</cdr:y>
    </cdr:from>
    <cdr:to>
      <cdr:x>0.90506</cdr:x>
      <cdr:y>0.35831</cdr:y>
    </cdr:to>
    <cdr:cxnSp macro="">
      <cdr:nvCxnSpPr>
        <cdr:cNvPr id="10" name="Straight Arrow Connector 9">
          <a:extLst xmlns:a="http://schemas.openxmlformats.org/drawingml/2006/main">
            <a:ext uri="{FF2B5EF4-FFF2-40B4-BE49-F238E27FC236}">
              <a16:creationId xmlns:a16="http://schemas.microsoft.com/office/drawing/2014/main" id="{3EC6E7CC-1863-9358-FA58-24950D613DA6}"/>
            </a:ext>
          </a:extLst>
        </cdr:cNvPr>
        <cdr:cNvCxnSpPr/>
      </cdr:nvCxnSpPr>
      <cdr:spPr>
        <a:xfrm xmlns:a="http://schemas.openxmlformats.org/drawingml/2006/main">
          <a:off x="7485102" y="1582821"/>
          <a:ext cx="1336612" cy="107186"/>
        </a:xfrm>
        <a:prstGeom xmlns:a="http://schemas.openxmlformats.org/drawingml/2006/main" prst="straightConnector1">
          <a:avLst/>
        </a:prstGeom>
        <a:ln xmlns:a="http://schemas.openxmlformats.org/drawingml/2006/main" w="57150">
          <a:solidFill>
            <a:srgbClr val="FF0000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0.8447</cdr:x>
      <cdr:y>0.11731</cdr:y>
    </cdr:from>
    <cdr:to>
      <cdr:x>0.97382</cdr:x>
      <cdr:y>0.18852</cdr:y>
    </cdr:to>
    <cdr:sp macro="" textlink="">
      <cdr:nvSpPr>
        <cdr:cNvPr id="11" name="TextBox 10">
          <a:extLst xmlns:a="http://schemas.openxmlformats.org/drawingml/2006/main">
            <a:ext uri="{FF2B5EF4-FFF2-40B4-BE49-F238E27FC236}">
              <a16:creationId xmlns:a16="http://schemas.microsoft.com/office/drawing/2014/main" id="{EC7DCF1C-E4A6-CCCE-1FDE-0EF771EC5293}"/>
            </a:ext>
          </a:extLst>
        </cdr:cNvPr>
        <cdr:cNvSpPr txBox="1"/>
      </cdr:nvSpPr>
      <cdr:spPr>
        <a:xfrm xmlns:a="http://schemas.openxmlformats.org/drawingml/2006/main">
          <a:off x="8233332" y="553296"/>
          <a:ext cx="1258596" cy="33590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MY" sz="1100" dirty="0"/>
        </a:p>
      </cdr:txBody>
    </cdr:sp>
  </cdr:relSizeAnchor>
  <cdr:relSizeAnchor xmlns:cdr="http://schemas.openxmlformats.org/drawingml/2006/chartDrawing">
    <cdr:from>
      <cdr:x>0.84453</cdr:x>
      <cdr:y>0.15532</cdr:y>
    </cdr:from>
    <cdr:to>
      <cdr:x>0.97341</cdr:x>
      <cdr:y>0.22495</cdr:y>
    </cdr:to>
    <cdr:sp macro="" textlink="">
      <cdr:nvSpPr>
        <cdr:cNvPr id="12" name="TextBox 11">
          <a:extLst xmlns:a="http://schemas.openxmlformats.org/drawingml/2006/main">
            <a:ext uri="{FF2B5EF4-FFF2-40B4-BE49-F238E27FC236}">
              <a16:creationId xmlns:a16="http://schemas.microsoft.com/office/drawing/2014/main" id="{E748E6B8-1AE6-3E2C-7BD6-2BC28C3EE02F}"/>
            </a:ext>
          </a:extLst>
        </cdr:cNvPr>
        <cdr:cNvSpPr txBox="1"/>
      </cdr:nvSpPr>
      <cdr:spPr>
        <a:xfrm xmlns:a="http://schemas.openxmlformats.org/drawingml/2006/main">
          <a:off x="8231708" y="732585"/>
          <a:ext cx="1256212" cy="32843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MY" sz="1500" b="1" dirty="0">
              <a:solidFill>
                <a:srgbClr val="0000FF"/>
              </a:solidFill>
              <a:cs typeface="Calibri" panose="020F0502020204030204" pitchFamily="34" charset="0"/>
            </a:rPr>
            <a:t>1</a:t>
          </a:r>
          <a:r>
            <a:rPr lang="en-MY" sz="1500" b="1" baseline="30000" dirty="0">
              <a:solidFill>
                <a:srgbClr val="0000FF"/>
              </a:solidFill>
              <a:cs typeface="Calibri" panose="020F0502020204030204" pitchFamily="34" charset="0"/>
            </a:rPr>
            <a:t>st </a:t>
          </a:r>
          <a:r>
            <a:rPr lang="en-MY" sz="1500" b="1" dirty="0">
              <a:solidFill>
                <a:srgbClr val="0000FF"/>
              </a:solidFill>
              <a:cs typeface="Calibri" panose="020F0502020204030204" pitchFamily="34" charset="0"/>
            </a:rPr>
            <a:t> </a:t>
          </a:r>
          <a:r>
            <a:rPr lang="en-MY" sz="1500" b="1" dirty="0" err="1">
              <a:solidFill>
                <a:srgbClr val="0000FF"/>
              </a:solidFill>
              <a:cs typeface="Calibri" panose="020F0502020204030204" pitchFamily="34" charset="0"/>
            </a:rPr>
            <a:t>Qtr</a:t>
          </a:r>
          <a:r>
            <a:rPr lang="en-MY" sz="1500" b="1" dirty="0">
              <a:solidFill>
                <a:srgbClr val="0000FF"/>
              </a:solidFill>
              <a:cs typeface="Calibri" panose="020F0502020204030204" pitchFamily="34" charset="0"/>
            </a:rPr>
            <a:t> 2024</a:t>
          </a: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0.45171</cdr:x>
      <cdr:y>0.4105</cdr:y>
    </cdr:from>
    <cdr:to>
      <cdr:x>0.54829</cdr:x>
      <cdr:y>0.5895</cdr:y>
    </cdr:to>
    <cdr:sp macro="" textlink="">
      <cdr:nvSpPr>
        <cdr:cNvPr id="3" name="TextBox 2">
          <a:extLst xmlns:a="http://schemas.openxmlformats.org/drawingml/2006/main">
            <a:ext uri="{FF2B5EF4-FFF2-40B4-BE49-F238E27FC236}">
              <a16:creationId xmlns:a16="http://schemas.microsoft.com/office/drawing/2014/main" id="{256EC68A-EBA1-46FE-A5E9-BCB741F99DBE}"/>
            </a:ext>
          </a:extLst>
        </cdr:cNvPr>
        <cdr:cNvSpPr txBox="1"/>
      </cdr:nvSpPr>
      <cdr:spPr>
        <a:xfrm xmlns:a="http://schemas.openxmlformats.org/drawingml/2006/main">
          <a:off x="4276375" y="2096940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MY" sz="1100" dirty="0"/>
        </a:p>
      </cdr:txBody>
    </cdr:sp>
  </cdr:relSizeAnchor>
  <cdr:relSizeAnchor xmlns:cdr="http://schemas.openxmlformats.org/drawingml/2006/chartDrawing">
    <cdr:from>
      <cdr:x>0.6455</cdr:x>
      <cdr:y>0</cdr:y>
    </cdr:from>
    <cdr:to>
      <cdr:x>1</cdr:x>
      <cdr:y>0.06329</cdr:y>
    </cdr:to>
    <cdr:sp macro="" textlink="">
      <cdr:nvSpPr>
        <cdr:cNvPr id="4" name="TextBox 3">
          <a:extLst xmlns:a="http://schemas.openxmlformats.org/drawingml/2006/main">
            <a:ext uri="{FF2B5EF4-FFF2-40B4-BE49-F238E27FC236}">
              <a16:creationId xmlns:a16="http://schemas.microsoft.com/office/drawing/2014/main" id="{942E8A4F-05B3-4597-97B9-9198A64ACD01}"/>
            </a:ext>
          </a:extLst>
        </cdr:cNvPr>
        <cdr:cNvSpPr txBox="1"/>
      </cdr:nvSpPr>
      <cdr:spPr>
        <a:xfrm xmlns:a="http://schemas.openxmlformats.org/drawingml/2006/main">
          <a:off x="6291753" y="0"/>
          <a:ext cx="3455315" cy="29852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MY" sz="1400" b="1" dirty="0">
              <a:solidFill>
                <a:schemeClr val="tx1"/>
              </a:solidFill>
            </a:rPr>
            <a:t>Increased 50.14 % (1Q24 Vs 4Q23)</a:t>
          </a:r>
        </a:p>
      </cdr:txBody>
    </cdr:sp>
  </cdr:relSizeAnchor>
  <cdr:relSizeAnchor xmlns:cdr="http://schemas.openxmlformats.org/drawingml/2006/chartDrawing">
    <cdr:from>
      <cdr:x>0.81617</cdr:x>
      <cdr:y>0.27376</cdr:y>
    </cdr:from>
    <cdr:to>
      <cdr:x>0.88899</cdr:x>
      <cdr:y>0.36965</cdr:y>
    </cdr:to>
    <cdr:sp macro="" textlink="">
      <cdr:nvSpPr>
        <cdr:cNvPr id="14" name="TextBox 13">
          <a:extLst xmlns:a="http://schemas.openxmlformats.org/drawingml/2006/main">
            <a:ext uri="{FF2B5EF4-FFF2-40B4-BE49-F238E27FC236}">
              <a16:creationId xmlns:a16="http://schemas.microsoft.com/office/drawing/2014/main" id="{D1190993-A7F2-48F9-8C42-BFDD786965AA}"/>
            </a:ext>
          </a:extLst>
        </cdr:cNvPr>
        <cdr:cNvSpPr txBox="1"/>
      </cdr:nvSpPr>
      <cdr:spPr>
        <a:xfrm xmlns:a="http://schemas.openxmlformats.org/drawingml/2006/main">
          <a:off x="7955280" y="1398428"/>
          <a:ext cx="709748" cy="48985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MY" sz="1100" dirty="0"/>
        </a:p>
      </cdr:txBody>
    </cdr:sp>
  </cdr:relSizeAnchor>
  <cdr:relSizeAnchor xmlns:cdr="http://schemas.openxmlformats.org/drawingml/2006/chartDrawing">
    <cdr:from>
      <cdr:x>0.76966</cdr:x>
      <cdr:y>0.44471</cdr:y>
    </cdr:from>
    <cdr:to>
      <cdr:x>0.87061</cdr:x>
      <cdr:y>0.51695</cdr:y>
    </cdr:to>
    <cdr:sp macro="" textlink="">
      <cdr:nvSpPr>
        <cdr:cNvPr id="15" name="TextBox 14">
          <a:extLst xmlns:a="http://schemas.openxmlformats.org/drawingml/2006/main">
            <a:ext uri="{FF2B5EF4-FFF2-40B4-BE49-F238E27FC236}">
              <a16:creationId xmlns:a16="http://schemas.microsoft.com/office/drawing/2014/main" id="{84049E05-E9BE-4A77-871A-0BCB40998F57}"/>
            </a:ext>
          </a:extLst>
        </cdr:cNvPr>
        <cdr:cNvSpPr txBox="1"/>
      </cdr:nvSpPr>
      <cdr:spPr>
        <a:xfrm xmlns:a="http://schemas.openxmlformats.org/drawingml/2006/main">
          <a:off x="7501903" y="2097511"/>
          <a:ext cx="983967" cy="34072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MY" sz="1300" b="1" dirty="0">
              <a:solidFill>
                <a:srgbClr val="FF0000"/>
              </a:solidFill>
            </a:rPr>
            <a:t>+ 50.14%</a:t>
          </a:r>
        </a:p>
      </cdr:txBody>
    </cdr:sp>
  </cdr:relSizeAnchor>
  <cdr:relSizeAnchor xmlns:cdr="http://schemas.openxmlformats.org/drawingml/2006/chartDrawing">
    <cdr:from>
      <cdr:x>0.8447</cdr:x>
      <cdr:y>0.11731</cdr:y>
    </cdr:from>
    <cdr:to>
      <cdr:x>0.97382</cdr:x>
      <cdr:y>0.18852</cdr:y>
    </cdr:to>
    <cdr:sp macro="" textlink="">
      <cdr:nvSpPr>
        <cdr:cNvPr id="11" name="TextBox 10">
          <a:extLst xmlns:a="http://schemas.openxmlformats.org/drawingml/2006/main">
            <a:ext uri="{FF2B5EF4-FFF2-40B4-BE49-F238E27FC236}">
              <a16:creationId xmlns:a16="http://schemas.microsoft.com/office/drawing/2014/main" id="{EC7DCF1C-E4A6-CCCE-1FDE-0EF771EC5293}"/>
            </a:ext>
          </a:extLst>
        </cdr:cNvPr>
        <cdr:cNvSpPr txBox="1"/>
      </cdr:nvSpPr>
      <cdr:spPr>
        <a:xfrm xmlns:a="http://schemas.openxmlformats.org/drawingml/2006/main">
          <a:off x="8233332" y="553296"/>
          <a:ext cx="1258596" cy="33590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MY" sz="1100" dirty="0"/>
        </a:p>
      </cdr:txBody>
    </cdr:sp>
  </cdr:relSizeAnchor>
  <cdr:relSizeAnchor xmlns:cdr="http://schemas.openxmlformats.org/drawingml/2006/chartDrawing">
    <cdr:from>
      <cdr:x>0.84062</cdr:x>
      <cdr:y>0.35148</cdr:y>
    </cdr:from>
    <cdr:to>
      <cdr:x>0.9695</cdr:x>
      <cdr:y>0.42111</cdr:y>
    </cdr:to>
    <cdr:sp macro="" textlink="">
      <cdr:nvSpPr>
        <cdr:cNvPr id="12" name="TextBox 11">
          <a:extLst xmlns:a="http://schemas.openxmlformats.org/drawingml/2006/main">
            <a:ext uri="{FF2B5EF4-FFF2-40B4-BE49-F238E27FC236}">
              <a16:creationId xmlns:a16="http://schemas.microsoft.com/office/drawing/2014/main" id="{E748E6B8-1AE6-3E2C-7BD6-2BC28C3EE02F}"/>
            </a:ext>
          </a:extLst>
        </cdr:cNvPr>
        <cdr:cNvSpPr txBox="1"/>
      </cdr:nvSpPr>
      <cdr:spPr>
        <a:xfrm xmlns:a="http://schemas.openxmlformats.org/drawingml/2006/main">
          <a:off x="8193613" y="1657782"/>
          <a:ext cx="1256202" cy="32841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MY" sz="1500" b="1" dirty="0">
              <a:solidFill>
                <a:srgbClr val="0000FF"/>
              </a:solidFill>
              <a:cs typeface="Calibri" panose="020F0502020204030204" pitchFamily="34" charset="0"/>
            </a:rPr>
            <a:t>1</a:t>
          </a:r>
          <a:r>
            <a:rPr lang="en-MY" sz="1500" b="1" baseline="30000" dirty="0">
              <a:solidFill>
                <a:srgbClr val="0000FF"/>
              </a:solidFill>
              <a:cs typeface="Calibri" panose="020F0502020204030204" pitchFamily="34" charset="0"/>
            </a:rPr>
            <a:t>st </a:t>
          </a:r>
          <a:r>
            <a:rPr lang="en-MY" sz="1500" b="1" dirty="0">
              <a:solidFill>
                <a:srgbClr val="0000FF"/>
              </a:solidFill>
              <a:cs typeface="Calibri" panose="020F0502020204030204" pitchFamily="34" charset="0"/>
            </a:rPr>
            <a:t> </a:t>
          </a:r>
          <a:r>
            <a:rPr lang="en-MY" sz="1500" b="1" dirty="0" err="1">
              <a:solidFill>
                <a:srgbClr val="0000FF"/>
              </a:solidFill>
              <a:cs typeface="Calibri" panose="020F0502020204030204" pitchFamily="34" charset="0"/>
            </a:rPr>
            <a:t>Qtr</a:t>
          </a:r>
          <a:r>
            <a:rPr lang="en-MY" sz="1500" b="1" dirty="0">
              <a:solidFill>
                <a:srgbClr val="0000FF"/>
              </a:solidFill>
              <a:cs typeface="Calibri" panose="020F0502020204030204" pitchFamily="34" charset="0"/>
            </a:rPr>
            <a:t> 2024</a:t>
          </a:r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00B27-DE4C-4B9E-BB11-B9027034A00F}" type="datetimeFigureOut">
              <a:rPr lang="en-US" smtClean="0"/>
              <a:pPr/>
              <a:t>5/25/2026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60676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D914D-B099-4142-A885-11F276715148}" type="datetimeFigureOut">
              <a:rPr lang="en-US" smtClean="0"/>
              <a:t>5/25/2026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5245330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D914D-B099-4142-A885-11F276715148}" type="datetimeFigureOut">
              <a:rPr lang="en-US" smtClean="0"/>
              <a:t>5/25/2026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41815268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D914D-B099-4142-A885-11F276715148}" type="datetimeFigureOut">
              <a:rPr lang="en-US" smtClean="0"/>
              <a:t>5/25/2026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6914151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D914D-B099-4142-A885-11F276715148}" type="datetimeFigureOut">
              <a:rPr lang="en-US" smtClean="0"/>
              <a:t>5/25/2026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5197865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D914D-B099-4142-A885-11F276715148}" type="datetimeFigureOut">
              <a:rPr lang="en-US" smtClean="0"/>
              <a:t>5/25/2026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4053786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BE609-F3F2-45E6-BD6A-E03A8C86C1AE}" type="datetimeFigureOut">
              <a:rPr lang="en-US" smtClean="0"/>
              <a:t>5/25/2026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53901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4AD68-089C-4467-A8F3-EA2BBCA6B44E}" type="datetimeFigureOut">
              <a:rPr lang="en-US" smtClean="0"/>
              <a:t>5/25/2026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84469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51FCE-E4BB-4680-8E50-3C0E348D2609}" type="datetimeFigureOut">
              <a:rPr lang="en-US" smtClean="0"/>
              <a:t>5/25/2026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10138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A073D-A903-47F8-8D16-77642FB0DF1F}" type="datetimeFigureOut">
              <a:rPr lang="en-US" smtClean="0"/>
              <a:t>5/25/2026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98829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1FA40-626B-4CA1-85D0-7A9016E395BA}" type="datetimeFigureOut">
              <a:rPr lang="en-US" smtClean="0"/>
              <a:t>5/25/2026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56859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425EA-B9DC-48A7-991E-9A82573B1B21}" type="datetimeFigureOut">
              <a:rPr lang="en-US" smtClean="0"/>
              <a:t>5/25/2026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36307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B97F8-6CEB-469B-AFCC-889F2A2B1D5A}" type="datetimeFigureOut">
              <a:rPr lang="en-US" smtClean="0"/>
              <a:t>5/25/2026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17035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9179F-009E-4FA5-B091-7EBB82A185BD}" type="datetimeFigureOut">
              <a:rPr lang="en-US" smtClean="0"/>
              <a:t>5/25/2026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4747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65CEB-0076-4E37-B880-BCEA9784DE0A}" type="datetimeFigureOut">
              <a:rPr lang="en-US" smtClean="0"/>
              <a:t>5/25/2026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13423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49E5E-3896-4118-99A7-7B85668F1C5E}" type="datetimeFigureOut">
              <a:rPr lang="en-US" smtClean="0"/>
              <a:t>5/25/2026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62158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157"/>
            <a:ext cx="2356674" cy="6853096"/>
            <a:chOff x="6627813" y="195610"/>
            <a:chExt cx="1952625" cy="5678141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0D914D-B099-4142-A885-11F276715148}" type="datetimeFigureOut">
              <a:rPr lang="en-US" smtClean="0"/>
              <a:t>5/25/2026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3993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  <p:sldLayoutId id="2147483731" r:id="rId13"/>
    <p:sldLayoutId id="2147483732" r:id="rId14"/>
    <p:sldLayoutId id="2147483733" r:id="rId15"/>
    <p:sldLayoutId id="2147483734" r:id="rId16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2" name="Rectangle 51">
            <a:extLst>
              <a:ext uri="{FF2B5EF4-FFF2-40B4-BE49-F238E27FC236}">
                <a16:creationId xmlns:a16="http://schemas.microsoft.com/office/drawing/2014/main" id="{1FF9CEF5-A50D-4B8B-9852-D76F703786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30684D86-C9D1-40C3-A9B6-EC935C7312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rgbClr val="3F41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MY"/>
          </a:p>
        </p:txBody>
      </p:sp>
      <p:sp>
        <p:nvSpPr>
          <p:cNvPr id="56" name="Freeform 33">
            <a:extLst>
              <a:ext uri="{FF2B5EF4-FFF2-40B4-BE49-F238E27FC236}">
                <a16:creationId xmlns:a16="http://schemas.microsoft.com/office/drawing/2014/main" id="{1EDF7896-F56A-49DA-90F3-F5CE8B9833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en-MY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37BE58F-0B14-0477-12DC-7D6AD039D2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612"/>
            <a:ext cx="12191999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BDB44A4-E8EF-EF5C-160F-4FDDE577E0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1392" y="2524569"/>
            <a:ext cx="2589213" cy="90166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7314FB7-B0D8-6744-D921-4BC5163EEB0A}"/>
              </a:ext>
            </a:extLst>
          </p:cNvPr>
          <p:cNvSpPr txBox="1"/>
          <p:nvPr/>
        </p:nvSpPr>
        <p:spPr>
          <a:xfrm>
            <a:off x="4290439" y="3405853"/>
            <a:ext cx="3794000" cy="3831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b="1" dirty="0">
                <a:solidFill>
                  <a:srgbClr val="0000FF"/>
                </a:solidFill>
              </a:rPr>
              <a:t>7TH ANNUAL GENERAL MEETING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618DC68-522B-2E1D-501E-3928078F4E5F}"/>
              </a:ext>
            </a:extLst>
          </p:cNvPr>
          <p:cNvSpPr txBox="1"/>
          <p:nvPr/>
        </p:nvSpPr>
        <p:spPr>
          <a:xfrm>
            <a:off x="5235629" y="3789048"/>
            <a:ext cx="17207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b="1" dirty="0">
                <a:solidFill>
                  <a:srgbClr val="0000FF"/>
                </a:solidFill>
              </a:rPr>
              <a:t>   6June 2024</a:t>
            </a:r>
          </a:p>
        </p:txBody>
      </p:sp>
    </p:spTree>
    <p:extLst>
      <p:ext uri="{BB962C8B-B14F-4D97-AF65-F5344CB8AC3E}">
        <p14:creationId xmlns:p14="http://schemas.microsoft.com/office/powerpoint/2010/main" val="32192322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FC81813-641C-1E6D-8D3A-3BA920220B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78240" y="598904"/>
            <a:ext cx="3326538" cy="732585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1DAA7BE0-8290-E757-B2EE-D112AF57C790}"/>
              </a:ext>
            </a:extLst>
          </p:cNvPr>
          <p:cNvSpPr txBox="1">
            <a:spLocks/>
          </p:cNvSpPr>
          <p:nvPr/>
        </p:nvSpPr>
        <p:spPr>
          <a:xfrm>
            <a:off x="1619795" y="598904"/>
            <a:ext cx="7158445" cy="73258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MY" sz="2800" b="1" dirty="0">
                <a:solidFill>
                  <a:schemeClr val="tx1"/>
                </a:solidFill>
              </a:rPr>
              <a:t>Group Revenue By Quarter – Up to 1Q24 </a:t>
            </a:r>
          </a:p>
        </p:txBody>
      </p:sp>
      <p:graphicFrame>
        <p:nvGraphicFramePr>
          <p:cNvPr id="8" name="Content Placeholder 5">
            <a:extLst>
              <a:ext uri="{FF2B5EF4-FFF2-40B4-BE49-F238E27FC236}">
                <a16:creationId xmlns:a16="http://schemas.microsoft.com/office/drawing/2014/main" id="{BB06F0D1-6C17-CC47-F8BF-5D10FA4FCB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7362978"/>
              </p:ext>
            </p:extLst>
          </p:nvPr>
        </p:nvGraphicFramePr>
        <p:xfrm>
          <a:off x="1619795" y="1331489"/>
          <a:ext cx="9747068" cy="47166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id="{085D66DF-8756-5ABA-8F15-BA2FE49455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231115"/>
              </p:ext>
            </p:extLst>
          </p:nvPr>
        </p:nvGraphicFramePr>
        <p:xfrm>
          <a:off x="2983723" y="5615375"/>
          <a:ext cx="8128000" cy="849912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2080773167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1841963897"/>
                    </a:ext>
                  </a:extLst>
                </a:gridCol>
              </a:tblGrid>
              <a:tr h="42495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Y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en-MY" b="0" baseline="30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</a:t>
                      </a:r>
                      <a:r>
                        <a:rPr lang="en-MY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MY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Qtr</a:t>
                      </a:r>
                      <a:r>
                        <a:rPr lang="en-MY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2024 vs. 4</a:t>
                      </a:r>
                      <a:r>
                        <a:rPr lang="en-MY" b="0" baseline="30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</a:t>
                      </a:r>
                      <a:r>
                        <a:rPr lang="en-MY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MY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Qtr</a:t>
                      </a:r>
                      <a:r>
                        <a:rPr lang="en-MY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0" dirty="0">
                          <a:solidFill>
                            <a:schemeClr val="tx1"/>
                          </a:solidFill>
                        </a:rPr>
                        <a:t>   </a:t>
                      </a:r>
                      <a:r>
                        <a:rPr lang="en-US" altLang="zh-CN" b="1" dirty="0">
                          <a:solidFill>
                            <a:srgbClr val="FF0000"/>
                          </a:solidFill>
                        </a:rPr>
                        <a:t>-7.33</a:t>
                      </a:r>
                      <a:r>
                        <a:rPr lang="en-MY" b="1" dirty="0">
                          <a:solidFill>
                            <a:srgbClr val="FF0000"/>
                          </a:solidFill>
                        </a:rPr>
                        <a:t>% 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6335556"/>
                  </a:ext>
                </a:extLst>
              </a:tr>
              <a:tr h="424956">
                <a:tc>
                  <a:txBody>
                    <a:bodyPr/>
                    <a:lstStyle/>
                    <a:p>
                      <a:pPr algn="ctr"/>
                      <a:r>
                        <a:rPr lang="en-MY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en-MY" b="0" baseline="30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</a:t>
                      </a:r>
                      <a:r>
                        <a:rPr lang="en-MY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MY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Qtr</a:t>
                      </a:r>
                      <a:r>
                        <a:rPr lang="en-MY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2024 vs. 1</a:t>
                      </a:r>
                      <a:r>
                        <a:rPr lang="en-MY" b="0" baseline="30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</a:t>
                      </a:r>
                      <a:r>
                        <a:rPr lang="en-MY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MY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Qtr</a:t>
                      </a:r>
                      <a:r>
                        <a:rPr lang="en-MY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2023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MY" b="0" dirty="0">
                          <a:solidFill>
                            <a:schemeClr val="tx1"/>
                          </a:solidFill>
                        </a:rPr>
                        <a:t>   </a:t>
                      </a:r>
                      <a:r>
                        <a:rPr lang="en-MY" b="1" dirty="0">
                          <a:solidFill>
                            <a:srgbClr val="FF0000"/>
                          </a:solidFill>
                        </a:rPr>
                        <a:t>-4.93%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6159641"/>
                  </a:ext>
                </a:extLst>
              </a:tr>
            </a:tbl>
          </a:graphicData>
        </a:graphic>
      </p:graphicFrame>
      <p:sp>
        <p:nvSpPr>
          <p:cNvPr id="13" name="Arrow: Up 12">
            <a:extLst>
              <a:ext uri="{FF2B5EF4-FFF2-40B4-BE49-F238E27FC236}">
                <a16:creationId xmlns:a16="http://schemas.microsoft.com/office/drawing/2014/main" id="{3CD99E6D-1EE5-697C-38FB-E69E0714A9AD}"/>
              </a:ext>
            </a:extLst>
          </p:cNvPr>
          <p:cNvSpPr/>
          <p:nvPr/>
        </p:nvSpPr>
        <p:spPr>
          <a:xfrm rot="10800000">
            <a:off x="8285719" y="5719419"/>
            <a:ext cx="354564" cy="234092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dirty="0">
              <a:solidFill>
                <a:srgbClr val="FF0000"/>
              </a:solidFill>
              <a:highlight>
                <a:srgbClr val="FF0000"/>
              </a:highlight>
            </a:endParaRPr>
          </a:p>
        </p:txBody>
      </p:sp>
      <p:sp>
        <p:nvSpPr>
          <p:cNvPr id="14" name="Arrow: Up 13">
            <a:extLst>
              <a:ext uri="{FF2B5EF4-FFF2-40B4-BE49-F238E27FC236}">
                <a16:creationId xmlns:a16="http://schemas.microsoft.com/office/drawing/2014/main" id="{E01C12F7-1962-C178-A28B-CBC48B26C00D}"/>
              </a:ext>
            </a:extLst>
          </p:cNvPr>
          <p:cNvSpPr/>
          <p:nvPr/>
        </p:nvSpPr>
        <p:spPr>
          <a:xfrm rot="10800000">
            <a:off x="8285719" y="6139648"/>
            <a:ext cx="354564" cy="234092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dirty="0">
              <a:solidFill>
                <a:srgbClr val="FF0000"/>
              </a:solidFill>
              <a:highlight>
                <a:srgbClr val="FF00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9136497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FC81813-641C-1E6D-8D3A-3BA920220B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78240" y="598904"/>
            <a:ext cx="3326538" cy="732585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1DAA7BE0-8290-E757-B2EE-D112AF57C790}"/>
              </a:ext>
            </a:extLst>
          </p:cNvPr>
          <p:cNvSpPr txBox="1">
            <a:spLocks/>
          </p:cNvSpPr>
          <p:nvPr/>
        </p:nvSpPr>
        <p:spPr>
          <a:xfrm>
            <a:off x="1619795" y="598904"/>
            <a:ext cx="7158445" cy="73258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MY" sz="2800" b="1" dirty="0">
                <a:solidFill>
                  <a:schemeClr val="tx1"/>
                </a:solidFill>
              </a:rPr>
              <a:t>Profit After Tax By Quarter – Up to 1Q24 </a:t>
            </a:r>
          </a:p>
        </p:txBody>
      </p:sp>
      <p:graphicFrame>
        <p:nvGraphicFramePr>
          <p:cNvPr id="8" name="Content Placeholder 5">
            <a:extLst>
              <a:ext uri="{FF2B5EF4-FFF2-40B4-BE49-F238E27FC236}">
                <a16:creationId xmlns:a16="http://schemas.microsoft.com/office/drawing/2014/main" id="{BB06F0D1-6C17-CC47-F8BF-5D10FA4FCB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6950717"/>
              </p:ext>
            </p:extLst>
          </p:nvPr>
        </p:nvGraphicFramePr>
        <p:xfrm>
          <a:off x="1619795" y="1331489"/>
          <a:ext cx="9747068" cy="47166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id="{085D66DF-8756-5ABA-8F15-BA2FE49455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6483811"/>
              </p:ext>
            </p:extLst>
          </p:nvPr>
        </p:nvGraphicFramePr>
        <p:xfrm>
          <a:off x="2983723" y="5632308"/>
          <a:ext cx="8128000" cy="849912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2080773167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1841963897"/>
                    </a:ext>
                  </a:extLst>
                </a:gridCol>
              </a:tblGrid>
              <a:tr h="42495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Y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en-MY" b="0" baseline="30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</a:t>
                      </a:r>
                      <a:r>
                        <a:rPr lang="en-MY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MY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Qtr</a:t>
                      </a:r>
                      <a:r>
                        <a:rPr lang="en-MY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2024 vs. 4</a:t>
                      </a:r>
                      <a:r>
                        <a:rPr lang="en-MY" b="0" baseline="30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</a:t>
                      </a:r>
                      <a:r>
                        <a:rPr lang="en-MY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MY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Qtr</a:t>
                      </a:r>
                      <a:r>
                        <a:rPr lang="en-MY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2023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1" dirty="0">
                          <a:solidFill>
                            <a:schemeClr val="tx1"/>
                          </a:solidFill>
                        </a:rPr>
                        <a:t>    50.14</a:t>
                      </a:r>
                      <a:r>
                        <a:rPr lang="en-MY" b="1" dirty="0">
                          <a:solidFill>
                            <a:schemeClr val="tx1"/>
                          </a:solidFill>
                        </a:rPr>
                        <a:t>% 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6335556"/>
                  </a:ext>
                </a:extLst>
              </a:tr>
              <a:tr h="424956">
                <a:tc>
                  <a:txBody>
                    <a:bodyPr/>
                    <a:lstStyle/>
                    <a:p>
                      <a:pPr algn="ctr"/>
                      <a:r>
                        <a:rPr lang="en-MY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en-MY" b="0" baseline="30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</a:t>
                      </a:r>
                      <a:r>
                        <a:rPr lang="en-MY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MY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Qtr</a:t>
                      </a:r>
                      <a:r>
                        <a:rPr lang="en-MY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2024 vs. 1</a:t>
                      </a:r>
                      <a:r>
                        <a:rPr lang="en-MY" b="0" baseline="30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</a:t>
                      </a:r>
                      <a:r>
                        <a:rPr lang="en-MY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MY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Qtr</a:t>
                      </a:r>
                      <a:r>
                        <a:rPr lang="en-MY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MY" b="1" dirty="0">
                          <a:solidFill>
                            <a:srgbClr val="FF0000"/>
                          </a:solidFill>
                        </a:rPr>
                        <a:t>   -26.05%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6159641"/>
                  </a:ext>
                </a:extLst>
              </a:tr>
            </a:tbl>
          </a:graphicData>
        </a:graphic>
      </p:graphicFrame>
      <p:sp>
        <p:nvSpPr>
          <p:cNvPr id="13" name="Arrow: Up 12">
            <a:extLst>
              <a:ext uri="{FF2B5EF4-FFF2-40B4-BE49-F238E27FC236}">
                <a16:creationId xmlns:a16="http://schemas.microsoft.com/office/drawing/2014/main" id="{3CD99E6D-1EE5-697C-38FB-E69E0714A9AD}"/>
              </a:ext>
            </a:extLst>
          </p:cNvPr>
          <p:cNvSpPr/>
          <p:nvPr/>
        </p:nvSpPr>
        <p:spPr>
          <a:xfrm>
            <a:off x="8294914" y="5654262"/>
            <a:ext cx="362028" cy="337768"/>
          </a:xfrm>
          <a:prstGeom prst="upArrow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dirty="0">
              <a:solidFill>
                <a:srgbClr val="FF0000"/>
              </a:solidFill>
              <a:highlight>
                <a:srgbClr val="FF0000"/>
              </a:highlight>
            </a:endParaRPr>
          </a:p>
        </p:txBody>
      </p:sp>
      <p:sp>
        <p:nvSpPr>
          <p:cNvPr id="11" name="Arrow: Up 10">
            <a:extLst>
              <a:ext uri="{FF2B5EF4-FFF2-40B4-BE49-F238E27FC236}">
                <a16:creationId xmlns:a16="http://schemas.microsoft.com/office/drawing/2014/main" id="{7BA15E80-4737-6C5D-F955-2CB9ABFBFA08}"/>
              </a:ext>
            </a:extLst>
          </p:cNvPr>
          <p:cNvSpPr/>
          <p:nvPr/>
        </p:nvSpPr>
        <p:spPr>
          <a:xfrm rot="10800000">
            <a:off x="8294914" y="6096277"/>
            <a:ext cx="362028" cy="337768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dirty="0">
              <a:solidFill>
                <a:srgbClr val="FF0000"/>
              </a:solidFill>
              <a:highlight>
                <a:srgbClr val="FF0000"/>
              </a:highlight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DD949F9-F7A0-9DAF-6A1D-2528F120065E}"/>
              </a:ext>
            </a:extLst>
          </p:cNvPr>
          <p:cNvCxnSpPr>
            <a:cxnSpLocks/>
          </p:cNvCxnSpPr>
          <p:nvPr/>
        </p:nvCxnSpPr>
        <p:spPr>
          <a:xfrm flipV="1">
            <a:off x="9099396" y="3601844"/>
            <a:ext cx="1215482" cy="43238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58986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24213C36-57F7-FBC4-CDB4-6B6B796299BD}"/>
              </a:ext>
            </a:extLst>
          </p:cNvPr>
          <p:cNvSpPr txBox="1">
            <a:spLocks/>
          </p:cNvSpPr>
          <p:nvPr/>
        </p:nvSpPr>
        <p:spPr>
          <a:xfrm>
            <a:off x="1567542" y="567954"/>
            <a:ext cx="7876904" cy="76445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altLang="en-US" sz="3500" b="1" dirty="0">
                <a:solidFill>
                  <a:schemeClr val="tx1"/>
                </a:solidFill>
              </a:rPr>
              <a:t>Dividend for FY 2023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6BCA03E-D7E9-E091-7BFD-69E9DF09DD00}"/>
              </a:ext>
            </a:extLst>
          </p:cNvPr>
          <p:cNvSpPr txBox="1">
            <a:spLocks/>
          </p:cNvSpPr>
          <p:nvPr/>
        </p:nvSpPr>
        <p:spPr>
          <a:xfrm>
            <a:off x="992777" y="1759023"/>
            <a:ext cx="10713720" cy="573106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MY" altLang="en-US" sz="2000" b="1" dirty="0">
                <a:solidFill>
                  <a:schemeClr val="bg1"/>
                </a:solidFill>
              </a:rPr>
              <a:t>Proposed Final Dividend of 1.5 </a:t>
            </a:r>
            <a:r>
              <a:rPr lang="en-MY" altLang="en-US" sz="2000" b="1" dirty="0" err="1">
                <a:solidFill>
                  <a:schemeClr val="bg1"/>
                </a:solidFill>
              </a:rPr>
              <a:t>sen</a:t>
            </a:r>
            <a:r>
              <a:rPr lang="en-MY" altLang="en-US" sz="2000" b="1" dirty="0">
                <a:solidFill>
                  <a:schemeClr val="bg1"/>
                </a:solidFill>
              </a:rPr>
              <a:t> per share for the Financial Year Ended 31 Dec 2023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12A5BE9-AD55-5D3A-35BC-200966A005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62010" y="663629"/>
            <a:ext cx="2438263" cy="573106"/>
          </a:xfrm>
          <a:prstGeom prst="rect">
            <a:avLst/>
          </a:prstGeom>
        </p:spPr>
      </p:pic>
      <p:graphicFrame>
        <p:nvGraphicFramePr>
          <p:cNvPr id="9" name="Table 6">
            <a:extLst>
              <a:ext uri="{FF2B5EF4-FFF2-40B4-BE49-F238E27FC236}">
                <a16:creationId xmlns:a16="http://schemas.microsoft.com/office/drawing/2014/main" id="{2A65DEA5-0F67-A5A9-7A3F-C6BDE0BA014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9258521"/>
              </p:ext>
            </p:extLst>
          </p:nvPr>
        </p:nvGraphicFramePr>
        <p:xfrm>
          <a:off x="992777" y="2470567"/>
          <a:ext cx="10713719" cy="1100496"/>
        </p:xfrm>
        <a:graphic>
          <a:graphicData uri="http://schemas.openxmlformats.org/drawingml/2006/table">
            <a:tbl>
              <a:tblPr firstRow="1" bandRow="1">
                <a:tableStyleId>{1FECB4D8-DB02-4DC6-A0A2-4F2EBAE1DC90}</a:tableStyleId>
              </a:tblPr>
              <a:tblGrid>
                <a:gridCol w="1564306">
                  <a:extLst>
                    <a:ext uri="{9D8B030D-6E8A-4147-A177-3AD203B41FA5}">
                      <a16:colId xmlns:a16="http://schemas.microsoft.com/office/drawing/2014/main" val="2468536239"/>
                    </a:ext>
                  </a:extLst>
                </a:gridCol>
                <a:gridCol w="2063227">
                  <a:extLst>
                    <a:ext uri="{9D8B030D-6E8A-4147-A177-3AD203B41FA5}">
                      <a16:colId xmlns:a16="http://schemas.microsoft.com/office/drawing/2014/main" val="2093660741"/>
                    </a:ext>
                  </a:extLst>
                </a:gridCol>
                <a:gridCol w="2036688">
                  <a:extLst>
                    <a:ext uri="{9D8B030D-6E8A-4147-A177-3AD203B41FA5}">
                      <a16:colId xmlns:a16="http://schemas.microsoft.com/office/drawing/2014/main" val="4092187246"/>
                    </a:ext>
                  </a:extLst>
                </a:gridCol>
                <a:gridCol w="2524749">
                  <a:extLst>
                    <a:ext uri="{9D8B030D-6E8A-4147-A177-3AD203B41FA5}">
                      <a16:colId xmlns:a16="http://schemas.microsoft.com/office/drawing/2014/main" val="2156840320"/>
                    </a:ext>
                  </a:extLst>
                </a:gridCol>
                <a:gridCol w="2524749">
                  <a:extLst>
                    <a:ext uri="{9D8B030D-6E8A-4147-A177-3AD203B41FA5}">
                      <a16:colId xmlns:a16="http://schemas.microsoft.com/office/drawing/2014/main" val="3827047032"/>
                    </a:ext>
                  </a:extLst>
                </a:gridCol>
              </a:tblGrid>
              <a:tr h="575178">
                <a:tc>
                  <a:txBody>
                    <a:bodyPr/>
                    <a:lstStyle>
                      <a:lvl1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6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1pPr>
                      <a:lvl2pPr marL="742950" indent="-285750"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4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2pPr>
                      <a:lvl3pPr marL="1143000" indent="-228600"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2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3pPr>
                      <a:lvl4pPr marL="1600200" indent="-228600"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0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4pPr>
                      <a:lvl5pPr marL="2057400" indent="-228600"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0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0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0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0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0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Year</a:t>
                      </a:r>
                      <a:endParaRPr kumimoji="0" lang="en-US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</a:rPr>
                        <a:t>No of Shares </a:t>
                      </a:r>
                    </a:p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</a:rPr>
                        <a:t>as at to-date</a:t>
                      </a:r>
                      <a:endParaRPr kumimoji="0" lang="en-US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6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1pPr>
                      <a:lvl2pPr marL="742950" indent="-285750"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4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2pPr>
                      <a:lvl3pPr marL="1143000" indent="-228600"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2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3pPr>
                      <a:lvl4pPr marL="1600200" indent="-228600"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0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4pPr>
                      <a:lvl5pPr marL="2057400" indent="-228600"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0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0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0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0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0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Final Dividend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(</a:t>
                      </a:r>
                      <a:r>
                        <a:rPr kumimoji="0" lang="en-US" altLang="en-US" sz="2000" b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sen</a:t>
                      </a:r>
                      <a:r>
                        <a:rPr kumimoji="0" lang="en-US" altLang="en-US" sz="20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)</a:t>
                      </a:r>
                      <a:endParaRPr kumimoji="0" lang="en-US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6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1pPr>
                      <a:lvl2pPr marL="742950" indent="-285750"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4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2pPr>
                      <a:lvl3pPr marL="1143000" indent="-228600"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2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3pPr>
                      <a:lvl4pPr marL="1600200" indent="-228600"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0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4pPr>
                      <a:lvl5pPr marL="2057400" indent="-228600"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0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0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0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0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0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Total Dividend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(RM'000)</a:t>
                      </a:r>
                      <a:endParaRPr kumimoji="0" lang="en-US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Date of Payment</a:t>
                      </a:r>
                    </a:p>
                  </a:txBody>
                  <a:tcPr marL="0" marR="0"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3609595716"/>
                  </a:ext>
                </a:extLst>
              </a:tr>
              <a:tr h="490896">
                <a:tc>
                  <a:txBody>
                    <a:bodyPr/>
                    <a:lstStyle>
                      <a:lvl1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6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1pPr>
                      <a:lvl2pPr marL="742950" indent="-285750"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4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2pPr>
                      <a:lvl3pPr marL="1143000" indent="-228600"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2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3pPr>
                      <a:lvl4pPr marL="1600200" indent="-228600"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0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4pPr>
                      <a:lvl5pPr marL="2057400" indent="-228600"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0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0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0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0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0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2023</a:t>
                      </a:r>
                      <a:endParaRPr kumimoji="0" lang="en-US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</a:rPr>
                        <a:t>348,991,000</a:t>
                      </a:r>
                      <a:endParaRPr kumimoji="0" lang="en-US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6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1pPr>
                      <a:lvl2pPr marL="742950" indent="-285750"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4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2pPr>
                      <a:lvl3pPr marL="1143000" indent="-228600"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2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3pPr>
                      <a:lvl4pPr marL="1600200" indent="-228600"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0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4pPr>
                      <a:lvl5pPr marL="2057400" indent="-228600"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0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0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0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0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0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1.50</a:t>
                      </a:r>
                      <a:endParaRPr kumimoji="0" lang="en-US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6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1pPr>
                      <a:lvl2pPr marL="742950" indent="-285750"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4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2pPr>
                      <a:lvl3pPr marL="1143000" indent="-228600"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2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3pPr>
                      <a:lvl4pPr marL="1600200" indent="-228600"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0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4pPr>
                      <a:lvl5pPr marL="2057400" indent="-228600"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0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0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0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0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0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5,235</a:t>
                      </a:r>
                      <a:endParaRPr kumimoji="0" lang="en-US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14/07/2024</a:t>
                      </a:r>
                    </a:p>
                  </a:txBody>
                  <a:tcPr marL="0" marR="0"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671971631"/>
                  </a:ext>
                </a:extLst>
              </a:tr>
            </a:tbl>
          </a:graphicData>
        </a:graphic>
      </p:graphicFrame>
      <p:sp>
        <p:nvSpPr>
          <p:cNvPr id="10" name="Title 1">
            <a:extLst>
              <a:ext uri="{FF2B5EF4-FFF2-40B4-BE49-F238E27FC236}">
                <a16:creationId xmlns:a16="http://schemas.microsoft.com/office/drawing/2014/main" id="{DA2A87D7-DD35-E29A-466A-4FE1604CB311}"/>
              </a:ext>
            </a:extLst>
          </p:cNvPr>
          <p:cNvSpPr txBox="1">
            <a:spLocks/>
          </p:cNvSpPr>
          <p:nvPr/>
        </p:nvSpPr>
        <p:spPr>
          <a:xfrm>
            <a:off x="992777" y="4184839"/>
            <a:ext cx="10713720" cy="583104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eaLnBrk="1" hangingPunct="1">
              <a:defRPr/>
            </a:pPr>
            <a:r>
              <a:rPr lang="en-US" altLang="en-US" sz="2000" b="1" dirty="0">
                <a:solidFill>
                  <a:schemeClr val="bg1"/>
                </a:solidFill>
                <a:cs typeface="Arial" pitchFamily="34" charset="0"/>
              </a:rPr>
              <a:t>Declared Total Single-Tier Dividend for the Financial Year Ended 31 Dec 2022</a:t>
            </a:r>
          </a:p>
        </p:txBody>
      </p:sp>
      <p:graphicFrame>
        <p:nvGraphicFramePr>
          <p:cNvPr id="12" name="Table 6">
            <a:extLst>
              <a:ext uri="{FF2B5EF4-FFF2-40B4-BE49-F238E27FC236}">
                <a16:creationId xmlns:a16="http://schemas.microsoft.com/office/drawing/2014/main" id="{A3719ABD-7125-7946-6E32-32F9FAD54BF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95909479"/>
              </p:ext>
            </p:extLst>
          </p:nvPr>
        </p:nvGraphicFramePr>
        <p:xfrm>
          <a:off x="992778" y="5002430"/>
          <a:ext cx="10713720" cy="1397726"/>
        </p:xfrm>
        <a:graphic>
          <a:graphicData uri="http://schemas.openxmlformats.org/drawingml/2006/table">
            <a:tbl>
              <a:tblPr firstRow="1" bandRow="1">
                <a:tableStyleId>{1FECB4D8-DB02-4DC6-A0A2-4F2EBAE1DC90}</a:tableStyleId>
              </a:tblPr>
              <a:tblGrid>
                <a:gridCol w="1577561">
                  <a:extLst>
                    <a:ext uri="{9D8B030D-6E8A-4147-A177-3AD203B41FA5}">
                      <a16:colId xmlns:a16="http://schemas.microsoft.com/office/drawing/2014/main" val="2468536239"/>
                    </a:ext>
                  </a:extLst>
                </a:gridCol>
                <a:gridCol w="2054807">
                  <a:extLst>
                    <a:ext uri="{9D8B030D-6E8A-4147-A177-3AD203B41FA5}">
                      <a16:colId xmlns:a16="http://schemas.microsoft.com/office/drawing/2014/main" val="2093660741"/>
                    </a:ext>
                  </a:extLst>
                </a:gridCol>
                <a:gridCol w="2280174">
                  <a:extLst>
                    <a:ext uri="{9D8B030D-6E8A-4147-A177-3AD203B41FA5}">
                      <a16:colId xmlns:a16="http://schemas.microsoft.com/office/drawing/2014/main" val="4092187246"/>
                    </a:ext>
                  </a:extLst>
                </a:gridCol>
                <a:gridCol w="2425998">
                  <a:extLst>
                    <a:ext uri="{9D8B030D-6E8A-4147-A177-3AD203B41FA5}">
                      <a16:colId xmlns:a16="http://schemas.microsoft.com/office/drawing/2014/main" val="2156840320"/>
                    </a:ext>
                  </a:extLst>
                </a:gridCol>
                <a:gridCol w="2375180">
                  <a:extLst>
                    <a:ext uri="{9D8B030D-6E8A-4147-A177-3AD203B41FA5}">
                      <a16:colId xmlns:a16="http://schemas.microsoft.com/office/drawing/2014/main" val="4119988744"/>
                    </a:ext>
                  </a:extLst>
                </a:gridCol>
              </a:tblGrid>
              <a:tr h="567509">
                <a:tc>
                  <a:txBody>
                    <a:bodyPr/>
                    <a:lstStyle>
                      <a:lvl1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6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1pPr>
                      <a:lvl2pPr marL="742950" indent="-285750"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4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2pPr>
                      <a:lvl3pPr marL="1143000" indent="-228600"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2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3pPr>
                      <a:lvl4pPr marL="1600200" indent="-228600"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0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4pPr>
                      <a:lvl5pPr marL="2057400" indent="-228600"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0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0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0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0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0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Year</a:t>
                      </a:r>
                      <a:endParaRPr kumimoji="0" lang="en-US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j-lt"/>
                        <a:cs typeface="Arial" pitchFamily="34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</a:rPr>
                        <a:t>No of Shares </a:t>
                      </a:r>
                    </a:p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</a:rPr>
                        <a:t>as at to-date</a:t>
                      </a:r>
                      <a:endParaRPr kumimoji="0" lang="en-US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6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1pPr>
                      <a:lvl2pPr marL="742950" indent="-285750"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4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2pPr>
                      <a:lvl3pPr marL="1143000" indent="-228600"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2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3pPr>
                      <a:lvl4pPr marL="1600200" indent="-228600"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0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4pPr>
                      <a:lvl5pPr marL="2057400" indent="-228600"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0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0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0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0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0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Interim &amp; Final Dividend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(</a:t>
                      </a:r>
                      <a:r>
                        <a:rPr kumimoji="0" lang="en-US" altLang="en-US" sz="2000" b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sen</a:t>
                      </a:r>
                      <a:r>
                        <a:rPr kumimoji="0" lang="en-US" altLang="en-US" sz="20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)</a:t>
                      </a:r>
                      <a:endParaRPr kumimoji="0" lang="en-US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j-lt"/>
                        <a:cs typeface="Arial" pitchFamily="34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6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1pPr>
                      <a:lvl2pPr marL="742950" indent="-285750"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4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2pPr>
                      <a:lvl3pPr marL="1143000" indent="-228600"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2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3pPr>
                      <a:lvl4pPr marL="1600200" indent="-228600"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0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4pPr>
                      <a:lvl5pPr marL="2057400" indent="-228600"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0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0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0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0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0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Total Dividend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(RM'000)</a:t>
                      </a:r>
                      <a:endParaRPr kumimoji="0" lang="en-US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j-lt"/>
                        <a:cs typeface="Arial" pitchFamily="34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  <a:cs typeface="Arial" pitchFamily="34" charset="0"/>
                        </a:rPr>
                        <a:t>Date of Payment</a:t>
                      </a:r>
                    </a:p>
                  </a:txBody>
                  <a:tcPr marL="0" marR="0"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3609595716"/>
                  </a:ext>
                </a:extLst>
              </a:tr>
              <a:tr h="483326">
                <a:tc>
                  <a:txBody>
                    <a:bodyPr/>
                    <a:lstStyle>
                      <a:lvl1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6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1pPr>
                      <a:lvl2pPr marL="742950" indent="-285750"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4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2pPr>
                      <a:lvl3pPr marL="1143000" indent="-228600"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2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3pPr>
                      <a:lvl4pPr marL="1600200" indent="-228600"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0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4pPr>
                      <a:lvl5pPr marL="2057400" indent="-228600"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0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0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0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0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0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1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2022</a:t>
                      </a:r>
                      <a:endParaRPr kumimoji="0" lang="en-US" altLang="en-US" sz="2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Arial" pitchFamily="34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1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</a:rPr>
                        <a:t>348,991,000</a:t>
                      </a:r>
                      <a:endParaRPr kumimoji="0" lang="en-US" sz="2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6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1pPr>
                      <a:lvl2pPr marL="742950" indent="-285750"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4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2pPr>
                      <a:lvl3pPr marL="1143000" indent="-228600"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2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3pPr>
                      <a:lvl4pPr marL="1600200" indent="-228600"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0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4pPr>
                      <a:lvl5pPr marL="2057400" indent="-228600"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0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0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0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0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0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1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2.00</a:t>
                      </a:r>
                      <a:endParaRPr kumimoji="0" lang="en-US" altLang="en-US" sz="2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Arial" pitchFamily="34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6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1pPr>
                      <a:lvl2pPr marL="742950" indent="-285750"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4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2pPr>
                      <a:lvl3pPr marL="1143000" indent="-228600"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2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3pPr>
                      <a:lvl4pPr marL="1600200" indent="-228600"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0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4pPr>
                      <a:lvl5pPr marL="2057400" indent="-228600"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0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0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0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0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0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1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6,980</a:t>
                      </a:r>
                      <a:endParaRPr kumimoji="0" lang="en-US" altLang="en-US" sz="2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Arial" pitchFamily="34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itchFamily="34" charset="0"/>
                        </a:rPr>
                        <a:t>14/07/2023</a:t>
                      </a:r>
                    </a:p>
                  </a:txBody>
                  <a:tcPr marL="0" marR="0"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8712157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69336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3061D5A-BF46-47E4-B0B7-E46086256AE9}"/>
              </a:ext>
            </a:extLst>
          </p:cNvPr>
          <p:cNvSpPr txBox="1">
            <a:spLocks/>
          </p:cNvSpPr>
          <p:nvPr/>
        </p:nvSpPr>
        <p:spPr>
          <a:xfrm>
            <a:off x="1619795" y="624109"/>
            <a:ext cx="7158445" cy="68217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MY" sz="3200" b="1" dirty="0">
                <a:solidFill>
                  <a:schemeClr val="tx1"/>
                </a:solidFill>
              </a:rPr>
              <a:t>Corporate Social Responsibility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C37DEF-7209-4CB0-B93B-93E881205C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78240" y="573700"/>
            <a:ext cx="3326538" cy="74564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1BD19D8-4D47-4A9F-891E-60B500CF0D42}"/>
              </a:ext>
            </a:extLst>
          </p:cNvPr>
          <p:cNvSpPr/>
          <p:nvPr/>
        </p:nvSpPr>
        <p:spPr>
          <a:xfrm>
            <a:off x="1495331" y="1325865"/>
            <a:ext cx="621791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MY" sz="2200" b="1" dirty="0">
                <a:solidFill>
                  <a:srgbClr val="0070C0"/>
                </a:solidFill>
              </a:rPr>
              <a:t>Blood donation campaign (November 2023)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D5E97FE-9400-5D31-ED7A-9F10F25868B7}"/>
              </a:ext>
            </a:extLst>
          </p:cNvPr>
          <p:cNvSpPr txBox="1"/>
          <p:nvPr/>
        </p:nvSpPr>
        <p:spPr>
          <a:xfrm>
            <a:off x="1619794" y="5358344"/>
            <a:ext cx="71584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b="1" dirty="0"/>
              <a:t>Blood donation campaign at our </a:t>
            </a:r>
            <a:r>
              <a:rPr lang="en-MY" b="1" dirty="0" err="1"/>
              <a:t>Prai</a:t>
            </a:r>
            <a:r>
              <a:rPr lang="en-MY" b="1" dirty="0"/>
              <a:t> office, in collaboration with </a:t>
            </a:r>
            <a:r>
              <a:rPr lang="en-MY" b="1" dirty="0" err="1"/>
              <a:t>Jabatan</a:t>
            </a:r>
            <a:r>
              <a:rPr lang="en-MY" b="1" dirty="0"/>
              <a:t> </a:t>
            </a:r>
            <a:r>
              <a:rPr lang="en-MY" b="1" dirty="0" err="1"/>
              <a:t>Pathalogy</a:t>
            </a:r>
            <a:r>
              <a:rPr lang="en-MY" b="1" dirty="0"/>
              <a:t> Hospital Seberang Jaya.</a:t>
            </a:r>
          </a:p>
          <a:p>
            <a:endParaRPr lang="en-MY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3B23A5B-05D4-B43E-62DA-334F60B924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9794" y="1828582"/>
            <a:ext cx="5968995" cy="35166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0231A69-CF95-D4D1-9B39-57158ECB2D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3575" y="1835114"/>
            <a:ext cx="5489763" cy="3516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4177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AD6F1B5-A7A6-45C0-916F-B71925A7F7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78240" y="573700"/>
            <a:ext cx="3326538" cy="74564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C132843A-1CE4-70CB-9B78-692A3ECC1E63}"/>
              </a:ext>
            </a:extLst>
          </p:cNvPr>
          <p:cNvSpPr txBox="1">
            <a:spLocks/>
          </p:cNvSpPr>
          <p:nvPr/>
        </p:nvSpPr>
        <p:spPr>
          <a:xfrm>
            <a:off x="1619795" y="624109"/>
            <a:ext cx="7158445" cy="68217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MY" sz="3200" b="1" dirty="0">
                <a:solidFill>
                  <a:schemeClr val="tx1"/>
                </a:solidFill>
              </a:rPr>
              <a:t>Corporate Social Responsibility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BC21E59-338F-772B-CAE2-4193E5D77A16}"/>
              </a:ext>
            </a:extLst>
          </p:cNvPr>
          <p:cNvSpPr txBox="1"/>
          <p:nvPr/>
        </p:nvSpPr>
        <p:spPr>
          <a:xfrm rot="10800000" flipV="1">
            <a:off x="1619795" y="1501826"/>
            <a:ext cx="38404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sz="2100" b="1" dirty="0">
                <a:effectLst/>
                <a:latin typeface="Calibri" panose="020F0502020204030204" pitchFamily="34" charset="0"/>
                <a:ea typeface="DengXian" panose="02010600030101010101" pitchFamily="2" charset="-122"/>
              </a:rPr>
              <a:t>Donation to the elderly residents of Pusat </a:t>
            </a:r>
            <a:r>
              <a:rPr lang="en-MY" sz="2100" b="1" dirty="0" err="1">
                <a:effectLst/>
                <a:latin typeface="Calibri" panose="020F0502020204030204" pitchFamily="34" charset="0"/>
                <a:ea typeface="DengXian" panose="02010600030101010101" pitchFamily="2" charset="-122"/>
              </a:rPr>
              <a:t>Penjagaan</a:t>
            </a:r>
            <a:r>
              <a:rPr lang="en-MY" sz="2100" b="1" dirty="0">
                <a:effectLst/>
                <a:latin typeface="Calibri" panose="020F0502020204030204" pitchFamily="34" charset="0"/>
                <a:ea typeface="DengXian" panose="02010600030101010101" pitchFamily="2" charset="-122"/>
              </a:rPr>
              <a:t> Ceria</a:t>
            </a:r>
            <a:endParaRPr lang="en-MY" sz="21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D4F4DB-FD73-06BC-A730-0B71590B4C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9795" y="2240490"/>
            <a:ext cx="5095556" cy="30828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7E37F88-A10B-B76C-9B0B-1CACDCE828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5351" y="3585754"/>
            <a:ext cx="5266646" cy="306304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846FD40-07C3-F184-0E65-44F221B927DF}"/>
              </a:ext>
            </a:extLst>
          </p:cNvPr>
          <p:cNvSpPr txBox="1"/>
          <p:nvPr/>
        </p:nvSpPr>
        <p:spPr>
          <a:xfrm>
            <a:off x="8013064" y="2847090"/>
            <a:ext cx="345612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dirty="0">
                <a:latin typeface="Calibri" panose="020F0502020204030204" pitchFamily="34" charset="0"/>
                <a:cs typeface="Calibri" panose="020F0502020204030204" pitchFamily="34" charset="0"/>
              </a:rPr>
              <a:t>Beach cleaning event at Bagan Ajam Rest Area</a:t>
            </a:r>
            <a:endParaRPr lang="en-MY" sz="21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56186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een and white logo&#10;&#10;Description automatically generated with low confidence">
            <a:extLst>
              <a:ext uri="{FF2B5EF4-FFF2-40B4-BE49-F238E27FC236}">
                <a16:creationId xmlns:a16="http://schemas.microsoft.com/office/drawing/2014/main" id="{E639FCDD-5E98-4253-A3A4-2B99893F1B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8161" y="500659"/>
            <a:ext cx="6635678" cy="1365464"/>
          </a:xfrm>
          <a:prstGeom prst="rect">
            <a:avLst/>
          </a:prstGeom>
          <a:ln w="127000" cap="sq">
            <a:solidFill>
              <a:srgbClr val="FFFFFF"/>
            </a:solidFill>
            <a:miter lim="800000"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489A4E1-8BFE-95FD-4938-0A17B82304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7438" y="2948393"/>
            <a:ext cx="7361145" cy="249923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F35BC5D-F5A2-E49A-089E-0FECD1545D68}"/>
              </a:ext>
            </a:extLst>
          </p:cNvPr>
          <p:cNvSpPr txBox="1"/>
          <p:nvPr/>
        </p:nvSpPr>
        <p:spPr>
          <a:xfrm>
            <a:off x="3577522" y="2331947"/>
            <a:ext cx="503695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MY" sz="4000" b="1" dirty="0">
                <a:solidFill>
                  <a:srgbClr val="0000FF"/>
                </a:solidFill>
                <a:highlight>
                  <a:srgbClr val="FFFFCC"/>
                </a:highlight>
              </a:rPr>
              <a:t>End of presentation</a:t>
            </a:r>
          </a:p>
        </p:txBody>
      </p:sp>
    </p:spTree>
    <p:extLst>
      <p:ext uri="{BB962C8B-B14F-4D97-AF65-F5344CB8AC3E}">
        <p14:creationId xmlns:p14="http://schemas.microsoft.com/office/powerpoint/2010/main" val="27120948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C491ED82-9DA8-4C68-8AA3-0AE192B1E4F8}"/>
              </a:ext>
            </a:extLst>
          </p:cNvPr>
          <p:cNvSpPr txBox="1">
            <a:spLocks/>
          </p:cNvSpPr>
          <p:nvPr/>
        </p:nvSpPr>
        <p:spPr>
          <a:xfrm>
            <a:off x="1619795" y="624109"/>
            <a:ext cx="7040879" cy="6455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MY" sz="3200" b="1">
                <a:solidFill>
                  <a:schemeClr val="tx1"/>
                </a:solidFill>
              </a:rPr>
              <a:t>Tashin Group Corporate Structure</a:t>
            </a:r>
            <a:endParaRPr lang="en-MY" sz="3200" b="1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B7B677-75B8-44EB-9395-D951AC675A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78240" y="573700"/>
            <a:ext cx="3326538" cy="7456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5A57520-D97E-9565-45B5-7379DD3C2B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9795" y="1319349"/>
            <a:ext cx="6143625" cy="54197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ED7DEEF-C33C-EC36-1F6C-B65D0DE88C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8959" y="2986903"/>
            <a:ext cx="4433041" cy="2773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5696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702131-89E0-4ABE-AEA8-4F3597AB0E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461" y="1714447"/>
            <a:ext cx="5976460" cy="650686"/>
          </a:xfr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>
            <a:noAutofit/>
          </a:bodyPr>
          <a:lstStyle/>
          <a:p>
            <a:pPr algn="ctr"/>
            <a:r>
              <a:rPr lang="en-MY" sz="1800" b="1" dirty="0">
                <a:solidFill>
                  <a:schemeClr val="tx1"/>
                </a:solidFill>
              </a:rPr>
              <a:t>Plot 40, Lorong Perusahaan </a:t>
            </a:r>
            <a:r>
              <a:rPr lang="en-MY" sz="1800" b="1" dirty="0" err="1">
                <a:solidFill>
                  <a:schemeClr val="tx1"/>
                </a:solidFill>
              </a:rPr>
              <a:t>Maju</a:t>
            </a:r>
            <a:r>
              <a:rPr lang="en-MY" sz="1800" b="1" dirty="0">
                <a:solidFill>
                  <a:schemeClr val="tx1"/>
                </a:solidFill>
              </a:rPr>
              <a:t> 7, Kawasan Perusahaan 4, 13600 </a:t>
            </a:r>
            <a:r>
              <a:rPr lang="en-MY" sz="1800" b="1" dirty="0" err="1">
                <a:solidFill>
                  <a:schemeClr val="tx1"/>
                </a:solidFill>
              </a:rPr>
              <a:t>Prai</a:t>
            </a:r>
            <a:r>
              <a:rPr lang="en-MY" sz="1800" b="1" dirty="0">
                <a:solidFill>
                  <a:schemeClr val="tx1"/>
                </a:solidFill>
              </a:rPr>
              <a:t>, </a:t>
            </a:r>
            <a:r>
              <a:rPr lang="en-MY" altLang="zh-CN" sz="1800" b="1" dirty="0">
                <a:solidFill>
                  <a:schemeClr val="tx1"/>
                </a:solidFill>
              </a:rPr>
              <a:t>Penang, </a:t>
            </a:r>
            <a:r>
              <a:rPr lang="en-MY" sz="1800" b="1" dirty="0">
                <a:solidFill>
                  <a:schemeClr val="tx1"/>
                </a:solidFill>
              </a:rPr>
              <a:t>Malaysia.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40DAAD6-8182-417F-A160-0BA65F8CED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7760" y="485209"/>
            <a:ext cx="3326538" cy="7829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76E27F4-8261-4063-84AF-EAADD47814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461" y="3060206"/>
            <a:ext cx="5976460" cy="318869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5D99CD8-A166-B600-9D02-0B2EF0178AED}"/>
              </a:ext>
            </a:extLst>
          </p:cNvPr>
          <p:cNvSpPr txBox="1"/>
          <p:nvPr/>
        </p:nvSpPr>
        <p:spPr>
          <a:xfrm>
            <a:off x="1309450" y="2474631"/>
            <a:ext cx="355309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sz="2500" b="1" dirty="0">
                <a:solidFill>
                  <a:srgbClr val="0000FF"/>
                </a:solidFill>
              </a:rPr>
              <a:t>Tashin Steel Sdn Bhd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9819455-4C0E-D381-A92D-7C5643747FD9}"/>
              </a:ext>
            </a:extLst>
          </p:cNvPr>
          <p:cNvSpPr txBox="1">
            <a:spLocks/>
          </p:cNvSpPr>
          <p:nvPr/>
        </p:nvSpPr>
        <p:spPr>
          <a:xfrm>
            <a:off x="6391029" y="1714447"/>
            <a:ext cx="5707067" cy="6506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MY" sz="1800" b="1" dirty="0">
                <a:solidFill>
                  <a:schemeClr val="tx1"/>
                </a:solidFill>
              </a:rPr>
              <a:t>No. 1617,Lorong Perusahaan </a:t>
            </a:r>
            <a:r>
              <a:rPr lang="en-MY" sz="1800" b="1" dirty="0" err="1">
                <a:solidFill>
                  <a:schemeClr val="tx1"/>
                </a:solidFill>
              </a:rPr>
              <a:t>Maju</a:t>
            </a:r>
            <a:r>
              <a:rPr lang="en-MY" sz="1800" b="1" dirty="0">
                <a:solidFill>
                  <a:schemeClr val="tx1"/>
                </a:solidFill>
              </a:rPr>
              <a:t> 6, Kawasan Perusahaan 4, 13600 </a:t>
            </a:r>
            <a:r>
              <a:rPr lang="en-MY" sz="1800" b="1" dirty="0" err="1">
                <a:solidFill>
                  <a:schemeClr val="tx1"/>
                </a:solidFill>
              </a:rPr>
              <a:t>Prai</a:t>
            </a:r>
            <a:r>
              <a:rPr lang="en-MY" sz="1800" b="1" dirty="0">
                <a:solidFill>
                  <a:schemeClr val="tx1"/>
                </a:solidFill>
              </a:rPr>
              <a:t>, </a:t>
            </a:r>
            <a:r>
              <a:rPr lang="en-MY" altLang="zh-CN" sz="1800" b="1" dirty="0">
                <a:solidFill>
                  <a:schemeClr val="tx1"/>
                </a:solidFill>
              </a:rPr>
              <a:t>Penang, </a:t>
            </a:r>
            <a:r>
              <a:rPr lang="en-MY" sz="1800" b="1" dirty="0">
                <a:solidFill>
                  <a:schemeClr val="tx1"/>
                </a:solidFill>
              </a:rPr>
              <a:t>Malaysia.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433913-5968-BD4A-7D99-FC162A050C87}"/>
              </a:ext>
            </a:extLst>
          </p:cNvPr>
          <p:cNvSpPr txBox="1"/>
          <p:nvPr/>
        </p:nvSpPr>
        <p:spPr>
          <a:xfrm>
            <a:off x="7611155" y="2474631"/>
            <a:ext cx="406254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sz="2500" b="1" dirty="0">
                <a:solidFill>
                  <a:srgbClr val="00B050"/>
                </a:solidFill>
              </a:rPr>
              <a:t>Tashin Hardware Sdn Bhd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2089719-6B2A-283E-BFBA-682BE2468E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1029" y="3060207"/>
            <a:ext cx="5707067" cy="3188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1870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BB846CA-0138-4DCF-BDCB-5202BC6F34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4322" y="2707369"/>
            <a:ext cx="2413377" cy="241337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7CC75F3-BDE0-497C-AF5B-8499815673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2104" y="2707369"/>
            <a:ext cx="2420322" cy="24203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6F77F57-1C6D-4E0F-9D17-EAC5F4CF3C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6334" y="3771839"/>
            <a:ext cx="603556" cy="4999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A4BAA13-FFC4-4720-A043-99D9D1DD41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24924" y="1356606"/>
            <a:ext cx="2516546" cy="23166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DFEC929-EBF4-41D2-BD94-DE18BA9EC4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18828" y="4116114"/>
            <a:ext cx="2522642" cy="23166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C2F4A82-122D-4C83-99FA-0A7804AE319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62461" y="3259731"/>
            <a:ext cx="579170" cy="51210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9EE57B5-0F69-4C82-9DE8-87B5C04BC2C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25882" y="4271754"/>
            <a:ext cx="652329" cy="512108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DB37BE2E-0D69-4B2C-8AF6-71366B93700F}"/>
              </a:ext>
            </a:extLst>
          </p:cNvPr>
          <p:cNvSpPr txBox="1">
            <a:spLocks/>
          </p:cNvSpPr>
          <p:nvPr/>
        </p:nvSpPr>
        <p:spPr>
          <a:xfrm>
            <a:off x="1607961" y="660688"/>
            <a:ext cx="7158445" cy="68217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MY" sz="3200" b="1" dirty="0">
                <a:solidFill>
                  <a:schemeClr val="tx1"/>
                </a:solidFill>
              </a:rPr>
              <a:t>OUR PRODUCT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9F5924C-E7B0-43C0-BBDC-DCF4A905AD2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21223" y="610957"/>
            <a:ext cx="3326538" cy="74564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46ACB4A-550D-44A7-9152-3771D9945660}"/>
              </a:ext>
            </a:extLst>
          </p:cNvPr>
          <p:cNvSpPr txBox="1"/>
          <p:nvPr/>
        </p:nvSpPr>
        <p:spPr>
          <a:xfrm>
            <a:off x="9562226" y="3704247"/>
            <a:ext cx="1279946" cy="380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b="1" dirty="0">
                <a:solidFill>
                  <a:srgbClr val="0000FF"/>
                </a:solidFill>
              </a:rPr>
              <a:t>Slit Coils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E4EA951-BE5B-4389-AC24-BAFF16DAABE7}"/>
              </a:ext>
            </a:extLst>
          </p:cNvPr>
          <p:cNvSpPr txBox="1"/>
          <p:nvPr/>
        </p:nvSpPr>
        <p:spPr>
          <a:xfrm>
            <a:off x="9379150" y="6499373"/>
            <a:ext cx="16850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b="1" dirty="0">
                <a:solidFill>
                  <a:srgbClr val="0000FF"/>
                </a:solidFill>
              </a:rPr>
              <a:t>Steel sheets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4AD889-75A2-4C71-B417-A20F45CB03B2}"/>
              </a:ext>
            </a:extLst>
          </p:cNvPr>
          <p:cNvSpPr txBox="1"/>
          <p:nvPr/>
        </p:nvSpPr>
        <p:spPr>
          <a:xfrm>
            <a:off x="3638063" y="2145614"/>
            <a:ext cx="19800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b="1" dirty="0">
                <a:solidFill>
                  <a:srgbClr val="0000FF"/>
                </a:solidFill>
              </a:rPr>
              <a:t>Steel Processing </a:t>
            </a:r>
          </a:p>
        </p:txBody>
      </p:sp>
    </p:spTree>
    <p:extLst>
      <p:ext uri="{BB962C8B-B14F-4D97-AF65-F5344CB8AC3E}">
        <p14:creationId xmlns:p14="http://schemas.microsoft.com/office/powerpoint/2010/main" val="42387019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C56ED3F-591A-48F8-B7A4-469AE4CF88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5375" y="4212959"/>
            <a:ext cx="2898614" cy="21010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BEB9B1F-2008-4FF0-B978-28F5644FEB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4326" y="1407270"/>
            <a:ext cx="2725412" cy="2178970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9D072A6F-DFA0-487B-8DAD-45376FE5B21F}"/>
              </a:ext>
            </a:extLst>
          </p:cNvPr>
          <p:cNvSpPr txBox="1">
            <a:spLocks/>
          </p:cNvSpPr>
          <p:nvPr/>
        </p:nvSpPr>
        <p:spPr>
          <a:xfrm>
            <a:off x="1616068" y="669670"/>
            <a:ext cx="7158445" cy="59742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MY" sz="3200" b="1" dirty="0">
                <a:solidFill>
                  <a:schemeClr val="tx1"/>
                </a:solidFill>
              </a:rPr>
              <a:t>OUR PRODUCT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5BB3BEA-E7CF-4F2B-91F1-15881E79D4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21223" y="610957"/>
            <a:ext cx="3326538" cy="74564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F72A888-2B98-48C8-BA58-CE6F95FF1B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6068" y="1407270"/>
            <a:ext cx="2898615" cy="217897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E0E8975E-2990-4BCD-87B5-13EB0DF6D1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71808" y="4212959"/>
            <a:ext cx="2725413" cy="213633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80DBF59-6033-4258-8095-F01933C33E87}"/>
              </a:ext>
            </a:extLst>
          </p:cNvPr>
          <p:cNvSpPr txBox="1"/>
          <p:nvPr/>
        </p:nvSpPr>
        <p:spPr>
          <a:xfrm>
            <a:off x="2416630" y="3626832"/>
            <a:ext cx="15936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MY" b="1" dirty="0">
                <a:solidFill>
                  <a:srgbClr val="0000FF"/>
                </a:solidFill>
              </a:rPr>
              <a:t>Steel Pipes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178876D-38F8-40B6-87EC-39929704A294}"/>
              </a:ext>
            </a:extLst>
          </p:cNvPr>
          <p:cNvSpPr txBox="1"/>
          <p:nvPr/>
        </p:nvSpPr>
        <p:spPr>
          <a:xfrm>
            <a:off x="5407982" y="3626832"/>
            <a:ext cx="24732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MY" b="1" dirty="0">
                <a:solidFill>
                  <a:srgbClr val="0000FF"/>
                </a:solidFill>
              </a:rPr>
              <a:t>Flat Bar &amp; Square Bar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BBAECCE-E48E-4C36-8E99-2E383FD49E9D}"/>
              </a:ext>
            </a:extLst>
          </p:cNvPr>
          <p:cNvSpPr txBox="1"/>
          <p:nvPr/>
        </p:nvSpPr>
        <p:spPr>
          <a:xfrm>
            <a:off x="9063828" y="3626832"/>
            <a:ext cx="21009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b="1" dirty="0" err="1">
                <a:solidFill>
                  <a:srgbClr val="0000FF"/>
                </a:solidFill>
              </a:rPr>
              <a:t>Checkered</a:t>
            </a:r>
            <a:r>
              <a:rPr lang="en-MY" b="1" dirty="0">
                <a:solidFill>
                  <a:srgbClr val="0000FF"/>
                </a:solidFill>
              </a:rPr>
              <a:t> Plate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213DFC8-AC7E-4F00-825B-D272819C81DE}"/>
              </a:ext>
            </a:extLst>
          </p:cNvPr>
          <p:cNvSpPr txBox="1"/>
          <p:nvPr/>
        </p:nvSpPr>
        <p:spPr>
          <a:xfrm>
            <a:off x="7609126" y="6353916"/>
            <a:ext cx="2066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b="1" dirty="0">
                <a:solidFill>
                  <a:srgbClr val="0000FF"/>
                </a:solidFill>
              </a:rPr>
              <a:t>Expanded Metal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5551F92-C459-4845-995C-2090ACA7E3FE}"/>
              </a:ext>
            </a:extLst>
          </p:cNvPr>
          <p:cNvSpPr txBox="1"/>
          <p:nvPr/>
        </p:nvSpPr>
        <p:spPr>
          <a:xfrm>
            <a:off x="3950834" y="6349294"/>
            <a:ext cx="11276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b="1" dirty="0">
                <a:solidFill>
                  <a:srgbClr val="0000FF"/>
                </a:solidFill>
              </a:rPr>
              <a:t>C </a:t>
            </a:r>
            <a:r>
              <a:rPr lang="en-MY" b="1" dirty="0" err="1">
                <a:solidFill>
                  <a:srgbClr val="0000FF"/>
                </a:solidFill>
              </a:rPr>
              <a:t>Pulins</a:t>
            </a:r>
            <a:endParaRPr lang="en-MY" b="1" dirty="0">
              <a:solidFill>
                <a:srgbClr val="0000FF"/>
              </a:solidFill>
            </a:endParaRPr>
          </a:p>
        </p:txBody>
      </p:sp>
      <p:pic>
        <p:nvPicPr>
          <p:cNvPr id="18" name="Picture 4">
            <a:extLst>
              <a:ext uri="{FF2B5EF4-FFF2-40B4-BE49-F238E27FC236}">
                <a16:creationId xmlns:a16="http://schemas.microsoft.com/office/drawing/2014/main" id="{640EA006-D629-4D75-9550-773D91D809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5290" y="1407270"/>
            <a:ext cx="2898615" cy="2220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56985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21EB1A-A928-448C-9E66-40B6D84B83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0156" y="588606"/>
            <a:ext cx="7098896" cy="782993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MY" sz="4000" b="1" dirty="0">
                <a:solidFill>
                  <a:schemeClr val="tx1"/>
                </a:solidFill>
              </a:rPr>
              <a:t>Group Financial Highlight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643248E-1A7D-4330-9452-62E7F27293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5462" y="588606"/>
            <a:ext cx="3326538" cy="7550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20D90F5-2843-00D1-AE07-DB720799DC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0156" y="1783078"/>
            <a:ext cx="9131476" cy="3882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9616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E7C483-FF85-49D4-9948-E234D0D897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3486" y="624110"/>
            <a:ext cx="6635931" cy="682176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en-MY" sz="4000" b="1" dirty="0">
                <a:solidFill>
                  <a:schemeClr val="tx1"/>
                </a:solidFill>
              </a:rPr>
              <a:t>Group Revenue By Year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EBB4DA5-AB95-4301-B94F-673123D290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9417" y="523293"/>
            <a:ext cx="3326538" cy="782993"/>
          </a:xfrm>
          <a:prstGeom prst="rect">
            <a:avLst/>
          </a:prstGeom>
        </p:spPr>
      </p:pic>
      <p:graphicFrame>
        <p:nvGraphicFramePr>
          <p:cNvPr id="4" name="Content Placeholder 5">
            <a:extLst>
              <a:ext uri="{FF2B5EF4-FFF2-40B4-BE49-F238E27FC236}">
                <a16:creationId xmlns:a16="http://schemas.microsoft.com/office/drawing/2014/main" id="{E32E0969-685E-4DF4-BEC3-6EC9F8920DE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2212145"/>
              </p:ext>
            </p:extLst>
          </p:nvPr>
        </p:nvGraphicFramePr>
        <p:xfrm>
          <a:off x="1763486" y="1540715"/>
          <a:ext cx="9747068" cy="51082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8468507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E7C483-FF85-49D4-9948-E234D0D897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3486" y="624110"/>
            <a:ext cx="6635931" cy="682176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en-MY" sz="4000" b="1" dirty="0">
                <a:solidFill>
                  <a:schemeClr val="tx1"/>
                </a:solidFill>
              </a:rPr>
              <a:t>Profit After Tax By Year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EBB4DA5-AB95-4301-B94F-673123D290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9417" y="523293"/>
            <a:ext cx="3326538" cy="782993"/>
          </a:xfrm>
          <a:prstGeom prst="rect">
            <a:avLst/>
          </a:prstGeom>
        </p:spPr>
      </p:pic>
      <p:graphicFrame>
        <p:nvGraphicFramePr>
          <p:cNvPr id="4" name="Content Placeholder 5">
            <a:extLst>
              <a:ext uri="{FF2B5EF4-FFF2-40B4-BE49-F238E27FC236}">
                <a16:creationId xmlns:a16="http://schemas.microsoft.com/office/drawing/2014/main" id="{E32E0969-685E-4DF4-BEC3-6EC9F8920DE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8021519"/>
              </p:ext>
            </p:extLst>
          </p:nvPr>
        </p:nvGraphicFramePr>
        <p:xfrm>
          <a:off x="1763486" y="1540715"/>
          <a:ext cx="9747068" cy="51082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4321913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CF1E9E8E-3329-48AB-829C-2B929640297A}"/>
              </a:ext>
            </a:extLst>
          </p:cNvPr>
          <p:cNvSpPr txBox="1">
            <a:spLocks/>
          </p:cNvSpPr>
          <p:nvPr/>
        </p:nvSpPr>
        <p:spPr>
          <a:xfrm>
            <a:off x="1619795" y="624109"/>
            <a:ext cx="7158445" cy="68217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MY" sz="4000" b="1" dirty="0">
                <a:solidFill>
                  <a:schemeClr val="tx1"/>
                </a:solidFill>
              </a:rPr>
              <a:t>Key Financial Data &amp; Ratios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94E7FD4-2992-4759-8083-2452EBA36F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78240" y="598904"/>
            <a:ext cx="3326538" cy="732585"/>
          </a:xfrm>
          <a:prstGeom prst="rect">
            <a:avLst/>
          </a:prstGeom>
        </p:spPr>
      </p:pic>
      <p:graphicFrame>
        <p:nvGraphicFramePr>
          <p:cNvPr id="7" name="Table 5">
            <a:extLst>
              <a:ext uri="{FF2B5EF4-FFF2-40B4-BE49-F238E27FC236}">
                <a16:creationId xmlns:a16="http://schemas.microsoft.com/office/drawing/2014/main" id="{8197300B-F93E-45A2-86DF-63295D0A457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62421813"/>
              </p:ext>
            </p:extLst>
          </p:nvPr>
        </p:nvGraphicFramePr>
        <p:xfrm>
          <a:off x="1619793" y="1736879"/>
          <a:ext cx="10323389" cy="471813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906706">
                  <a:extLst>
                    <a:ext uri="{9D8B030D-6E8A-4147-A177-3AD203B41FA5}">
                      <a16:colId xmlns:a16="http://schemas.microsoft.com/office/drawing/2014/main" val="363649422"/>
                    </a:ext>
                  </a:extLst>
                </a:gridCol>
                <a:gridCol w="2422940">
                  <a:extLst>
                    <a:ext uri="{9D8B030D-6E8A-4147-A177-3AD203B41FA5}">
                      <a16:colId xmlns:a16="http://schemas.microsoft.com/office/drawing/2014/main" val="3309623635"/>
                    </a:ext>
                  </a:extLst>
                </a:gridCol>
                <a:gridCol w="2390503">
                  <a:extLst>
                    <a:ext uri="{9D8B030D-6E8A-4147-A177-3AD203B41FA5}">
                      <a16:colId xmlns:a16="http://schemas.microsoft.com/office/drawing/2014/main" val="2954085839"/>
                    </a:ext>
                  </a:extLst>
                </a:gridCol>
                <a:gridCol w="2603240">
                  <a:extLst>
                    <a:ext uri="{9D8B030D-6E8A-4147-A177-3AD203B41FA5}">
                      <a16:colId xmlns:a16="http://schemas.microsoft.com/office/drawing/2014/main" val="3915653528"/>
                    </a:ext>
                  </a:extLst>
                </a:gridCol>
              </a:tblGrid>
              <a:tr h="784658">
                <a:tc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MY" u="sng" dirty="0"/>
                        <a:t>As at 31/12/2023</a:t>
                      </a:r>
                    </a:p>
                    <a:p>
                      <a:pPr algn="ctr"/>
                      <a:r>
                        <a:rPr lang="en-MY" u="sng" dirty="0"/>
                        <a:t>(MYR million)</a:t>
                      </a:r>
                      <a:endParaRPr lang="en-MY" b="1" u="sng" dirty="0"/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MY" u="sng" dirty="0"/>
                        <a:t>As at 31/12/2022</a:t>
                      </a:r>
                    </a:p>
                    <a:p>
                      <a:pPr algn="ctr"/>
                      <a:r>
                        <a:rPr lang="en-MY" u="sng" dirty="0"/>
                        <a:t>(MYR million)</a:t>
                      </a:r>
                      <a:endParaRPr lang="en-MY" b="1" u="sng" dirty="0"/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MY" u="sng" dirty="0"/>
                        <a:t>Increased (%)</a:t>
                      </a:r>
                    </a:p>
                    <a:p>
                      <a:pPr algn="ctr"/>
                      <a:r>
                        <a:rPr lang="en-MY" u="sng" dirty="0"/>
                        <a:t>/(Decreased) (%)</a:t>
                      </a:r>
                      <a:endParaRPr lang="en-MY" b="1" u="sng" dirty="0"/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509253269"/>
                  </a:ext>
                </a:extLst>
              </a:tr>
              <a:tr h="632848">
                <a:tc>
                  <a:txBody>
                    <a:bodyPr/>
                    <a:lstStyle/>
                    <a:p>
                      <a:r>
                        <a:rPr lang="en-MY" sz="2000" b="1" dirty="0"/>
                        <a:t>Total Assets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MY" sz="2000" b="0" dirty="0">
                          <a:solidFill>
                            <a:schemeClr val="tx1"/>
                          </a:solidFill>
                        </a:rPr>
                        <a:t>337.31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MY" sz="2000" b="0" dirty="0">
                          <a:solidFill>
                            <a:schemeClr val="tx1"/>
                          </a:solidFill>
                        </a:rPr>
                        <a:t>377.56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MY" sz="2000" b="1" dirty="0">
                          <a:solidFill>
                            <a:srgbClr val="FF0000"/>
                          </a:solidFill>
                        </a:rPr>
                        <a:t>(10.66)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7787670"/>
                  </a:ext>
                </a:extLst>
              </a:tr>
              <a:tr h="632848">
                <a:tc>
                  <a:txBody>
                    <a:bodyPr/>
                    <a:lstStyle/>
                    <a:p>
                      <a:r>
                        <a:rPr lang="en-MY" sz="2000" b="1" dirty="0"/>
                        <a:t>Net Current Assets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MY" sz="2000" b="0" dirty="0">
                          <a:solidFill>
                            <a:schemeClr val="tx1"/>
                          </a:solidFill>
                        </a:rPr>
                        <a:t>157.22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MY" sz="2000" b="0" dirty="0">
                          <a:solidFill>
                            <a:schemeClr val="tx1"/>
                          </a:solidFill>
                        </a:rPr>
                        <a:t>157.70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MY" sz="2000" b="1" dirty="0">
                          <a:solidFill>
                            <a:srgbClr val="FF0000"/>
                          </a:solidFill>
                        </a:rPr>
                        <a:t>(0.30)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4229831"/>
                  </a:ext>
                </a:extLst>
              </a:tr>
              <a:tr h="632848">
                <a:tc>
                  <a:txBody>
                    <a:bodyPr/>
                    <a:lstStyle/>
                    <a:p>
                      <a:r>
                        <a:rPr lang="en-MY" sz="2000" b="1" dirty="0"/>
                        <a:t>Shareholder’s Funds </a:t>
                      </a:r>
                    </a:p>
                    <a:p>
                      <a:endParaRPr lang="en-MY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MY" sz="2000" b="0" dirty="0">
                          <a:solidFill>
                            <a:schemeClr val="tx1"/>
                          </a:solidFill>
                        </a:rPr>
                        <a:t>258.04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MY" sz="2000" b="0" dirty="0">
                          <a:solidFill>
                            <a:schemeClr val="tx1"/>
                          </a:solidFill>
                        </a:rPr>
                        <a:t>258.86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MY" sz="2000" b="1" dirty="0">
                          <a:solidFill>
                            <a:srgbClr val="FF0000"/>
                          </a:solidFill>
                        </a:rPr>
                        <a:t>(0.32)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9345512"/>
                  </a:ext>
                </a:extLst>
              </a:tr>
              <a:tr h="632848">
                <a:tc>
                  <a:txBody>
                    <a:bodyPr/>
                    <a:lstStyle/>
                    <a:p>
                      <a:r>
                        <a:rPr lang="en-MY" sz="2000" b="1" dirty="0">
                          <a:solidFill>
                            <a:schemeClr val="tx1"/>
                          </a:solidFill>
                        </a:rPr>
                        <a:t>Borrowings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MY" sz="2000" b="0" dirty="0">
                          <a:solidFill>
                            <a:schemeClr val="tx1"/>
                          </a:solidFill>
                        </a:rPr>
                        <a:t>41.33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MY" sz="2000" b="0" dirty="0">
                          <a:solidFill>
                            <a:schemeClr val="tx1"/>
                          </a:solidFill>
                        </a:rPr>
                        <a:t>67.04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Y" sz="2000" b="1" dirty="0">
                          <a:solidFill>
                            <a:srgbClr val="FF0000"/>
                          </a:solidFill>
                        </a:rPr>
                        <a:t>(38.35)</a:t>
                      </a:r>
                      <a:endParaRPr lang="en-MY" sz="20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8184895"/>
                  </a:ext>
                </a:extLst>
              </a:tr>
              <a:tr h="632848">
                <a:tc>
                  <a:txBody>
                    <a:bodyPr/>
                    <a:lstStyle/>
                    <a:p>
                      <a:r>
                        <a:rPr lang="en-MY" sz="2000" b="1" dirty="0">
                          <a:solidFill>
                            <a:schemeClr val="tx1"/>
                          </a:solidFill>
                        </a:rPr>
                        <a:t>Gearing</a:t>
                      </a:r>
                      <a:r>
                        <a:rPr lang="en-MY" sz="2000" b="1" baseline="0" dirty="0">
                          <a:solidFill>
                            <a:schemeClr val="tx1"/>
                          </a:solidFill>
                        </a:rPr>
                        <a:t> ratio </a:t>
                      </a:r>
                      <a:r>
                        <a:rPr lang="en-MY" sz="2000" b="1" baseline="0">
                          <a:solidFill>
                            <a:schemeClr val="tx1"/>
                          </a:solidFill>
                        </a:rPr>
                        <a:t>(times)</a:t>
                      </a:r>
                      <a:endParaRPr lang="en-MY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MY" sz="2000" b="0" dirty="0">
                          <a:solidFill>
                            <a:schemeClr val="tx1"/>
                          </a:solidFill>
                        </a:rPr>
                        <a:t>0.16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MY" sz="2000" b="0" dirty="0">
                          <a:solidFill>
                            <a:schemeClr val="tx1"/>
                          </a:solidFill>
                        </a:rPr>
                        <a:t>0.26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Y" sz="2000" b="1" dirty="0">
                          <a:solidFill>
                            <a:srgbClr val="FF0000"/>
                          </a:solidFill>
                        </a:rPr>
                        <a:t>(38.46)</a:t>
                      </a:r>
                      <a:endParaRPr lang="en-MY" sz="2000" b="0" dirty="0">
                        <a:solidFill>
                          <a:schemeClr val="tx1"/>
                        </a:solidFill>
                      </a:endParaRPr>
                    </a:p>
                    <a:p>
                      <a:pPr algn="r"/>
                      <a:endParaRPr lang="en-MY" sz="20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1284404"/>
                  </a:ext>
                </a:extLst>
              </a:tr>
              <a:tr h="632848">
                <a:tc>
                  <a:txBody>
                    <a:bodyPr/>
                    <a:lstStyle/>
                    <a:p>
                      <a:r>
                        <a:rPr lang="en-MY" sz="2000" b="1" dirty="0"/>
                        <a:t>EPS (</a:t>
                      </a:r>
                      <a:r>
                        <a:rPr lang="en-MY" sz="2000" b="1" dirty="0" err="1"/>
                        <a:t>sen</a:t>
                      </a:r>
                      <a:r>
                        <a:rPr lang="en-MY" sz="2000" b="1" dirty="0"/>
                        <a:t>)*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MY" sz="2000" b="0" dirty="0">
                          <a:solidFill>
                            <a:schemeClr val="tx1"/>
                          </a:solidFill>
                        </a:rPr>
                        <a:t>1.77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MY" sz="2000" b="0" dirty="0">
                          <a:solidFill>
                            <a:schemeClr val="tx1"/>
                          </a:solidFill>
                        </a:rPr>
                        <a:t>3.76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MY" sz="2000" b="1" dirty="0">
                          <a:solidFill>
                            <a:srgbClr val="FF0000"/>
                          </a:solidFill>
                        </a:rPr>
                        <a:t>(-1.99 Sen)</a:t>
                      </a:r>
                      <a:endParaRPr lang="en-MY" sz="20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23239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35242108"/>
      </p:ext>
    </p:extLst>
  </p:cSld>
  <p:clrMapOvr>
    <a:masterClrMapping/>
  </p:clrMapOvr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2E5369"/>
      </a:dk2>
      <a:lt2>
        <a:srgbClr val="CFE2E7"/>
      </a:lt2>
      <a:accent1>
        <a:srgbClr val="353535"/>
      </a:accent1>
      <a:accent2>
        <a:srgbClr val="31B4E6"/>
      </a:accent2>
      <a:accent3>
        <a:srgbClr val="265991"/>
      </a:accent3>
      <a:accent4>
        <a:srgbClr val="7E40CC"/>
      </a:accent4>
      <a:accent5>
        <a:srgbClr val="B927E9"/>
      </a:accent5>
      <a:accent6>
        <a:srgbClr val="E833BF"/>
      </a:accent6>
      <a:hlink>
        <a:srgbClr val="2DA0F1"/>
      </a:hlink>
      <a:folHlink>
        <a:srgbClr val="7ED1E6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4F34B87B-9C7A-41AE-A6CB-48536223DFF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TM04033925[[fn=Droplet]]</Template>
  <TotalTime>1898</TotalTime>
  <Words>431</Words>
  <Application>Microsoft Office PowerPoint</Application>
  <PresentationFormat>Widescreen</PresentationFormat>
  <Paragraphs>111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Century Gothic</vt:lpstr>
      <vt:lpstr>Wingdings 3</vt:lpstr>
      <vt:lpstr>Wisp</vt:lpstr>
      <vt:lpstr>PowerPoint Presentation</vt:lpstr>
      <vt:lpstr>PowerPoint Presentation</vt:lpstr>
      <vt:lpstr>Plot 40, Lorong Perusahaan Maju 7, Kawasan Perusahaan 4, 13600 Prai, Penang, Malaysia.</vt:lpstr>
      <vt:lpstr>PowerPoint Presentation</vt:lpstr>
      <vt:lpstr>PowerPoint Presentation</vt:lpstr>
      <vt:lpstr>Group Financial Highlight</vt:lpstr>
      <vt:lpstr>Group Revenue By Year</vt:lpstr>
      <vt:lpstr>Profit After Tax By Year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20th July 2020</dc:title>
  <dc:creator>PC083</dc:creator>
  <cp:lastModifiedBy>KC</cp:lastModifiedBy>
  <cp:revision>159</cp:revision>
  <dcterms:created xsi:type="dcterms:W3CDTF">2020-07-09T02:14:54Z</dcterms:created>
  <dcterms:modified xsi:type="dcterms:W3CDTF">2026-05-25T09:04:05Z</dcterms:modified>
</cp:coreProperties>
</file>