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4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5" r:id="rId1"/>
  </p:sldMasterIdLst>
  <p:sldIdLst>
    <p:sldId id="298" r:id="rId2"/>
    <p:sldId id="269" r:id="rId3"/>
    <p:sldId id="259" r:id="rId4"/>
    <p:sldId id="297" r:id="rId5"/>
    <p:sldId id="282" r:id="rId6"/>
    <p:sldId id="260" r:id="rId7"/>
    <p:sldId id="261" r:id="rId8"/>
    <p:sldId id="290" r:id="rId9"/>
    <p:sldId id="262" r:id="rId10"/>
    <p:sldId id="288" r:id="rId11"/>
    <p:sldId id="289" r:id="rId12"/>
    <p:sldId id="293" r:id="rId13"/>
    <p:sldId id="265" r:id="rId14"/>
    <p:sldId id="26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9A48078C-CFD2-4039-B0F7-A55A16683611}">
          <p14:sldIdLst>
            <p14:sldId id="298"/>
            <p14:sldId id="269"/>
            <p14:sldId id="259"/>
            <p14:sldId id="297"/>
            <p14:sldId id="282"/>
            <p14:sldId id="260"/>
            <p14:sldId id="261"/>
            <p14:sldId id="290"/>
            <p14:sldId id="262"/>
            <p14:sldId id="288"/>
            <p14:sldId id="289"/>
            <p14:sldId id="293"/>
            <p14:sldId id="265"/>
            <p14:sldId id="2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CC"/>
    <a:srgbClr val="009900"/>
    <a:srgbClr val="CCFFFF"/>
    <a:srgbClr val="CCFF33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4710" autoAdjust="0"/>
  </p:normalViewPr>
  <p:slideViewPr>
    <p:cSldViewPr snapToGrid="0">
      <p:cViewPr varScale="1">
        <p:scale>
          <a:sx n="75" d="100"/>
          <a:sy n="75" d="100"/>
        </p:scale>
        <p:origin x="6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</a:rPr>
              <a:t>MYR (million)</a:t>
            </a:r>
          </a:p>
        </c:rich>
      </c:tx>
      <c:layout>
        <c:manualLayout>
          <c:xMode val="edge"/>
          <c:yMode val="edge"/>
          <c:x val="8.2639984449098786E-2"/>
          <c:y val="7.458479174986492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2317059858410754"/>
          <c:y val="0.10268329065752073"/>
          <c:w val="0.87123540263988741"/>
          <c:h val="0.680043931314919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Revenue</c:v>
                </c:pt>
              </c:strCache>
            </c:strRef>
          </c:tx>
          <c:spPr>
            <a:solidFill>
              <a:srgbClr val="0099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9900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  <a:tileRect/>
              </a:gradFill>
              <a:ln>
                <a:solidFill>
                  <a:srgbClr val="0099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511C-4999-BC9A-7A068B71DA7B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009900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511C-4999-BC9A-7A068B71DA7B}"/>
              </c:ext>
            </c:extLst>
          </c:dPt>
          <c:dPt>
            <c:idx val="2"/>
            <c:invertIfNegative val="0"/>
            <c:bubble3D val="0"/>
            <c:spPr>
              <a:gradFill>
                <a:gsLst>
                  <a:gs pos="0">
                    <a:srgbClr val="009900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11C-4999-BC9A-7A068B71DA7B}"/>
              </c:ext>
            </c:extLst>
          </c:dPt>
          <c:dPt>
            <c:idx val="3"/>
            <c:invertIfNegative val="0"/>
            <c:bubble3D val="0"/>
            <c:spPr>
              <a:gradFill>
                <a:gsLst>
                  <a:gs pos="0">
                    <a:srgbClr val="009900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11C-4999-BC9A-7A068B71DA7B}"/>
              </c:ext>
            </c:extLst>
          </c:dPt>
          <c:dPt>
            <c:idx val="4"/>
            <c:invertIfNegative val="0"/>
            <c:bubble3D val="0"/>
            <c:spPr>
              <a:gradFill>
                <a:gsLst>
                  <a:gs pos="0">
                    <a:srgbClr val="0000FF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11C-4999-BC9A-7A068B71DA7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#,##0.00</c:formatCode>
                <c:ptCount val="5"/>
                <c:pt idx="0">
                  <c:v>239.15</c:v>
                </c:pt>
                <c:pt idx="1">
                  <c:v>388.65</c:v>
                </c:pt>
                <c:pt idx="2">
                  <c:v>434.3</c:v>
                </c:pt>
                <c:pt idx="3">
                  <c:v>362.45</c:v>
                </c:pt>
                <c:pt idx="4">
                  <c:v>372.84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11C-4999-BC9A-7A068B71DA7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0"/>
        <c:axId val="409603048"/>
        <c:axId val="409601408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Growth on revenue</c:v>
                </c:pt>
              </c:strCache>
            </c:strRef>
          </c:tx>
          <c:spPr>
            <a:ln w="31750" cap="rnd">
              <a:solidFill>
                <a:schemeClr val="accent2">
                  <a:tint val="77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Sheet1!$C$2:$C$6</c:f>
              <c:numCache>
                <c:formatCode>0.00%</c:formatCode>
                <c:ptCount val="5"/>
                <c:pt idx="0">
                  <c:v>4.1000000000000003E-3</c:v>
                </c:pt>
                <c:pt idx="1">
                  <c:v>0.62519999999999998</c:v>
                </c:pt>
                <c:pt idx="2">
                  <c:v>0.11749999999999999</c:v>
                </c:pt>
                <c:pt idx="3">
                  <c:v>-0.16539999999999999</c:v>
                </c:pt>
                <c:pt idx="4">
                  <c:v>2.87E-2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511C-4999-BC9A-7A068B71DA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9603048"/>
        <c:axId val="409601408"/>
      </c:lineChart>
      <c:catAx>
        <c:axId val="409603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9601408"/>
        <c:crosses val="autoZero"/>
        <c:auto val="1"/>
        <c:lblAlgn val="ctr"/>
        <c:lblOffset val="100"/>
        <c:noMultiLvlLbl val="0"/>
      </c:catAx>
      <c:valAx>
        <c:axId val="409601408"/>
        <c:scaling>
          <c:orientation val="minMax"/>
          <c:max val="440"/>
          <c:min val="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9603048"/>
        <c:crosses val="autoZero"/>
        <c:crossBetween val="between"/>
        <c:majorUnit val="40"/>
        <c:minorUnit val="20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FFFF00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</a:rPr>
              <a:t>MYR (million)</a:t>
            </a:r>
          </a:p>
        </c:rich>
      </c:tx>
      <c:layout>
        <c:manualLayout>
          <c:xMode val="edge"/>
          <c:yMode val="edge"/>
          <c:x val="8.2639984449098786E-2"/>
          <c:y val="7.458479174986492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2317059858410754"/>
          <c:y val="0.10268329065752073"/>
          <c:w val="0.87123540263988741"/>
          <c:h val="0.680043931314919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PAT</c:v>
                </c:pt>
              </c:strCache>
            </c:strRef>
          </c:tx>
          <c:spPr>
            <a:solidFill>
              <a:srgbClr val="0099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9900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  <a:tileRect/>
              </a:gradFill>
              <a:ln>
                <a:solidFill>
                  <a:srgbClr val="0099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511C-4999-BC9A-7A068B71DA7B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009900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511C-4999-BC9A-7A068B71DA7B}"/>
              </c:ext>
            </c:extLst>
          </c:dPt>
          <c:dPt>
            <c:idx val="2"/>
            <c:invertIfNegative val="0"/>
            <c:bubble3D val="0"/>
            <c:spPr>
              <a:gradFill>
                <a:gsLst>
                  <a:gs pos="0">
                    <a:srgbClr val="009900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11C-4999-BC9A-7A068B71DA7B}"/>
              </c:ext>
            </c:extLst>
          </c:dPt>
          <c:dPt>
            <c:idx val="3"/>
            <c:invertIfNegative val="0"/>
            <c:bubble3D val="0"/>
            <c:spPr>
              <a:gradFill>
                <a:gsLst>
                  <a:gs pos="0">
                    <a:srgbClr val="009900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11C-4999-BC9A-7A068B71DA7B}"/>
              </c:ext>
            </c:extLst>
          </c:dPt>
          <c:dPt>
            <c:idx val="4"/>
            <c:invertIfNegative val="0"/>
            <c:bubble3D val="0"/>
            <c:spPr>
              <a:gradFill>
                <a:gsLst>
                  <a:gs pos="0">
                    <a:srgbClr val="0000FF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11C-4999-BC9A-7A068B71DA7B}"/>
              </c:ext>
            </c:extLst>
          </c:dPt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511C-4999-BC9A-7A068B71DA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#,##0.00</c:formatCode>
                <c:ptCount val="5"/>
                <c:pt idx="0">
                  <c:v>9.2680000000000007</c:v>
                </c:pt>
                <c:pt idx="1">
                  <c:v>62.619</c:v>
                </c:pt>
                <c:pt idx="2">
                  <c:v>13.125</c:v>
                </c:pt>
                <c:pt idx="3">
                  <c:v>6.17</c:v>
                </c:pt>
                <c:pt idx="4">
                  <c:v>-1.1000000000000001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11C-4999-BC9A-7A068B71DA7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0"/>
        <c:axId val="409603048"/>
        <c:axId val="409601408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Growth on PAT</c:v>
                </c:pt>
              </c:strCache>
            </c:strRef>
          </c:tx>
          <c:spPr>
            <a:ln w="31750" cap="rnd">
              <a:solidFill>
                <a:schemeClr val="accent2">
                  <a:tint val="77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Sheet1!$C$2:$C$6</c:f>
              <c:numCache>
                <c:formatCode>0.00%</c:formatCode>
                <c:ptCount val="5"/>
                <c:pt idx="0">
                  <c:v>22.2864</c:v>
                </c:pt>
                <c:pt idx="1">
                  <c:v>5.7565</c:v>
                </c:pt>
                <c:pt idx="2">
                  <c:v>-0.79039999999999999</c:v>
                </c:pt>
                <c:pt idx="3">
                  <c:v>-0.5302</c:v>
                </c:pt>
                <c:pt idx="4">
                  <c:v>-1.1778999999999999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511C-4999-BC9A-7A068B71DA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9603048"/>
        <c:axId val="409601408"/>
      </c:lineChart>
      <c:catAx>
        <c:axId val="409603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9601408"/>
        <c:crosses val="autoZero"/>
        <c:auto val="1"/>
        <c:lblAlgn val="ctr"/>
        <c:lblOffset val="100"/>
        <c:noMultiLvlLbl val="0"/>
      </c:catAx>
      <c:valAx>
        <c:axId val="409601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960304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FFFF00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</a:rPr>
              <a:t>MYR (million)</a:t>
            </a:r>
          </a:p>
        </c:rich>
      </c:tx>
      <c:layout>
        <c:manualLayout>
          <c:xMode val="edge"/>
          <c:yMode val="edge"/>
          <c:x val="8.2639984449098786E-2"/>
          <c:y val="7.458479174986492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2317059858410754"/>
          <c:y val="0.10268329065752073"/>
          <c:w val="0.87123540263988741"/>
          <c:h val="0.680043931314919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Revenue</c:v>
                </c:pt>
              </c:strCache>
            </c:strRef>
          </c:tx>
          <c:spPr>
            <a:solidFill>
              <a:srgbClr val="0099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9900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  <a:tileRect/>
              </a:gradFill>
              <a:ln>
                <a:solidFill>
                  <a:srgbClr val="0099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B0D-4303-B69F-E33B4F572885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009900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B0D-4303-B69F-E33B4F572885}"/>
              </c:ext>
            </c:extLst>
          </c:dPt>
          <c:dPt>
            <c:idx val="2"/>
            <c:invertIfNegative val="0"/>
            <c:bubble3D val="0"/>
            <c:spPr>
              <a:gradFill>
                <a:gsLst>
                  <a:gs pos="0">
                    <a:srgbClr val="009900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B0D-4303-B69F-E33B4F572885}"/>
              </c:ext>
            </c:extLst>
          </c:dPt>
          <c:dPt>
            <c:idx val="3"/>
            <c:invertIfNegative val="0"/>
            <c:bubble3D val="0"/>
            <c:spPr>
              <a:gradFill>
                <a:gsLst>
                  <a:gs pos="0">
                    <a:srgbClr val="009900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B0D-4303-B69F-E33B4F572885}"/>
              </c:ext>
            </c:extLst>
          </c:dPt>
          <c:dPt>
            <c:idx val="4"/>
            <c:invertIfNegative val="0"/>
            <c:bubble3D val="0"/>
            <c:spPr>
              <a:gradFill>
                <a:gsLst>
                  <a:gs pos="0">
                    <a:srgbClr val="0000FF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B0D-4303-B69F-E33B4F57288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1Q 24</c:v>
                </c:pt>
                <c:pt idx="1">
                  <c:v>2Q 24</c:v>
                </c:pt>
                <c:pt idx="2">
                  <c:v>3Q 24</c:v>
                </c:pt>
                <c:pt idx="3">
                  <c:v>4Q 24</c:v>
                </c:pt>
                <c:pt idx="4">
                  <c:v>1Q 25</c:v>
                </c:pt>
              </c:strCache>
            </c:strRef>
          </c:cat>
          <c:val>
            <c:numRef>
              <c:f>Sheet1!$B$2:$B$6</c:f>
              <c:numCache>
                <c:formatCode>#,##0.000</c:formatCode>
                <c:ptCount val="5"/>
                <c:pt idx="0">
                  <c:v>87.74</c:v>
                </c:pt>
                <c:pt idx="1">
                  <c:v>98.412000000000006</c:v>
                </c:pt>
                <c:pt idx="2">
                  <c:v>95.581999999999994</c:v>
                </c:pt>
                <c:pt idx="3">
                  <c:v>91.105000000000004</c:v>
                </c:pt>
                <c:pt idx="4">
                  <c:v>86.245999999999995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B0D-4303-B69F-E33B4F57288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40"/>
        <c:axId val="409603048"/>
        <c:axId val="409601408"/>
      </c:barChart>
      <c:catAx>
        <c:axId val="409603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9601408"/>
        <c:crosses val="autoZero"/>
        <c:auto val="1"/>
        <c:lblAlgn val="ctr"/>
        <c:lblOffset val="100"/>
        <c:noMultiLvlLbl val="0"/>
      </c:catAx>
      <c:valAx>
        <c:axId val="409601408"/>
        <c:scaling>
          <c:orientation val="minMax"/>
          <c:max val="16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c:spPr>
        </c:majorGridlines>
        <c:numFmt formatCode="#,##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9603048"/>
        <c:crosses val="autoZero"/>
        <c:crossBetween val="between"/>
        <c:majorUnit val="40"/>
        <c:minorUnit val="20"/>
      </c:valAx>
      <c:dTable>
        <c:showHorzBorder val="1"/>
        <c:showVertBorder val="1"/>
        <c:showOutline val="1"/>
        <c:showKeys val="0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FFFF00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</a:rPr>
              <a:t>MYR (million)</a:t>
            </a:r>
          </a:p>
        </c:rich>
      </c:tx>
      <c:layout>
        <c:manualLayout>
          <c:xMode val="edge"/>
          <c:yMode val="edge"/>
          <c:x val="8.2639984449098786E-2"/>
          <c:y val="7.458479174986492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2317059858410754"/>
          <c:y val="0.10268329065752073"/>
          <c:w val="0.87123540263988741"/>
          <c:h val="0.680043931314919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PAT</c:v>
                </c:pt>
              </c:strCache>
            </c:strRef>
          </c:tx>
          <c:spPr>
            <a:solidFill>
              <a:srgbClr val="0099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9900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  <a:tileRect/>
              </a:gradFill>
              <a:ln>
                <a:solidFill>
                  <a:srgbClr val="0099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B0D-4303-B69F-E33B4F572885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009900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B0D-4303-B69F-E33B4F572885}"/>
              </c:ext>
            </c:extLst>
          </c:dPt>
          <c:dPt>
            <c:idx val="2"/>
            <c:invertIfNegative val="0"/>
            <c:bubble3D val="0"/>
            <c:spPr>
              <a:gradFill>
                <a:gsLst>
                  <a:gs pos="0">
                    <a:srgbClr val="009900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B0D-4303-B69F-E33B4F572885}"/>
              </c:ext>
            </c:extLst>
          </c:dPt>
          <c:dPt>
            <c:idx val="3"/>
            <c:invertIfNegative val="0"/>
            <c:bubble3D val="0"/>
            <c:spPr>
              <a:gradFill>
                <a:gsLst>
                  <a:gs pos="0">
                    <a:srgbClr val="009900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B0D-4303-B69F-E33B4F572885}"/>
              </c:ext>
            </c:extLst>
          </c:dPt>
          <c:dPt>
            <c:idx val="4"/>
            <c:invertIfNegative val="0"/>
            <c:bubble3D val="0"/>
            <c:spPr>
              <a:gradFill>
                <a:gsLst>
                  <a:gs pos="0">
                    <a:srgbClr val="0000FF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B0D-4303-B69F-E33B4F572885}"/>
              </c:ext>
            </c:extLst>
          </c:dPt>
          <c:dLbls>
            <c:dLbl>
              <c:idx val="2"/>
              <c:tx>
                <c:rich>
                  <a:bodyPr/>
                  <a:lstStyle/>
                  <a:p>
                    <a:fld id="{067270E1-8EA2-4E2A-B3E8-40B87D75D019}" type="VALUE">
                      <a:rPr lang="en-US">
                        <a:solidFill>
                          <a:srgbClr val="FF0000"/>
                        </a:solidFill>
                      </a:rPr>
                      <a:pPr/>
                      <a:t>[VALUE]</a:t>
                    </a:fld>
                    <a:endParaRPr lang="en-MY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B0D-4303-B69F-E33B4F572885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53A85D64-ACE5-4AC4-9AD6-9F9A1D06A174}" type="VALUE">
                      <a:rPr lang="en-US">
                        <a:solidFill>
                          <a:srgbClr val="FF0000"/>
                        </a:solidFill>
                      </a:rPr>
                      <a:pPr/>
                      <a:t>[VALUE]</a:t>
                    </a:fld>
                    <a:endParaRPr lang="en-MY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5B0D-4303-B69F-E33B4F5728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1Q 24</c:v>
                </c:pt>
                <c:pt idx="1">
                  <c:v>2Q 24</c:v>
                </c:pt>
                <c:pt idx="2">
                  <c:v>3Q 24</c:v>
                </c:pt>
                <c:pt idx="3">
                  <c:v>4Q 24</c:v>
                </c:pt>
                <c:pt idx="4">
                  <c:v>1Q 24</c:v>
                </c:pt>
              </c:strCache>
            </c:strRef>
          </c:cat>
          <c:val>
            <c:numRef>
              <c:f>Sheet1!$B$2:$B$6</c:f>
              <c:numCache>
                <c:formatCode>#,##0.0</c:formatCode>
                <c:ptCount val="5"/>
                <c:pt idx="0">
                  <c:v>1.59</c:v>
                </c:pt>
                <c:pt idx="1">
                  <c:v>0.54600000000000004</c:v>
                </c:pt>
                <c:pt idx="2">
                  <c:v>-1.05</c:v>
                </c:pt>
                <c:pt idx="3">
                  <c:v>-2.1829999999999998</c:v>
                </c:pt>
                <c:pt idx="4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B0D-4303-B69F-E33B4F57288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40"/>
        <c:axId val="409603048"/>
        <c:axId val="409601408"/>
      </c:barChart>
      <c:catAx>
        <c:axId val="409603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9601408"/>
        <c:crosses val="autoZero"/>
        <c:auto val="1"/>
        <c:lblAlgn val="ctr"/>
        <c:lblOffset val="100"/>
        <c:noMultiLvlLbl val="0"/>
      </c:catAx>
      <c:valAx>
        <c:axId val="409601408"/>
        <c:scaling>
          <c:orientation val="minMax"/>
          <c:max val="2"/>
          <c:min val="-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9603048"/>
        <c:crosses val="autoZero"/>
        <c:crossBetween val="between"/>
        <c:majorUnit val="1"/>
      </c:valAx>
      <c:dTable>
        <c:showHorzBorder val="1"/>
        <c:showVertBorder val="1"/>
        <c:showOutline val="1"/>
        <c:showKeys val="0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FFFF00"/>
          </a:solidFill>
        </a:defRPr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0.45171</cdr:x>
      <cdr:y>0.4105</cdr:y>
    </cdr:from>
    <cdr:to>
      <cdr:x>0.54829</cdr:x>
      <cdr:y>0.5895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256EC68A-EBA1-46FE-A5E9-BCB741F99DBE}"/>
            </a:ext>
          </a:extLst>
        </cdr:cNvPr>
        <cdr:cNvSpPr txBox="1"/>
      </cdr:nvSpPr>
      <cdr:spPr>
        <a:xfrm xmlns:a="http://schemas.openxmlformats.org/drawingml/2006/main">
          <a:off x="4276375" y="209694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MY" sz="1100" dirty="0"/>
        </a:p>
      </cdr:txBody>
    </cdr:sp>
  </cdr:relSizeAnchor>
  <cdr:relSizeAnchor xmlns:cdr="http://schemas.openxmlformats.org/drawingml/2006/chartDrawing">
    <cdr:from>
      <cdr:x>0.67827</cdr:x>
      <cdr:y>0</cdr:y>
    </cdr:from>
    <cdr:to>
      <cdr:x>1</cdr:x>
      <cdr:y>0.05384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942E8A4F-05B3-4597-97B9-9198A64ACD01}"/>
            </a:ext>
          </a:extLst>
        </cdr:cNvPr>
        <cdr:cNvSpPr txBox="1"/>
      </cdr:nvSpPr>
      <cdr:spPr>
        <a:xfrm xmlns:a="http://schemas.openxmlformats.org/drawingml/2006/main">
          <a:off x="6421328" y="0"/>
          <a:ext cx="3045822" cy="2750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MY" sz="1400" b="1" dirty="0">
              <a:solidFill>
                <a:schemeClr val="tx1"/>
              </a:solidFill>
            </a:rPr>
            <a:t>Increased 2.87% (2024 Vs 2023)</a:t>
          </a:r>
        </a:p>
      </cdr:txBody>
    </cdr:sp>
  </cdr:relSizeAnchor>
  <cdr:relSizeAnchor xmlns:cdr="http://schemas.openxmlformats.org/drawingml/2006/chartDrawing">
    <cdr:from>
      <cdr:x>0.81617</cdr:x>
      <cdr:y>0.27376</cdr:y>
    </cdr:from>
    <cdr:to>
      <cdr:x>0.88899</cdr:x>
      <cdr:y>0.36965</cdr:y>
    </cdr:to>
    <cdr:sp macro="" textlink="">
      <cdr:nvSpPr>
        <cdr:cNvPr id="14" name="TextBox 13">
          <a:extLst xmlns:a="http://schemas.openxmlformats.org/drawingml/2006/main">
            <a:ext uri="{FF2B5EF4-FFF2-40B4-BE49-F238E27FC236}">
              <a16:creationId xmlns:a16="http://schemas.microsoft.com/office/drawing/2014/main" id="{D1190993-A7F2-48F9-8C42-BFDD786965AA}"/>
            </a:ext>
          </a:extLst>
        </cdr:cNvPr>
        <cdr:cNvSpPr txBox="1"/>
      </cdr:nvSpPr>
      <cdr:spPr>
        <a:xfrm xmlns:a="http://schemas.openxmlformats.org/drawingml/2006/main">
          <a:off x="7955280" y="1398428"/>
          <a:ext cx="709748" cy="4898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MY" sz="1100" dirty="0"/>
        </a:p>
      </cdr:txBody>
    </cdr:sp>
  </cdr:relSizeAnchor>
  <cdr:relSizeAnchor xmlns:cdr="http://schemas.openxmlformats.org/drawingml/2006/chartDrawing">
    <cdr:from>
      <cdr:x>0.81466</cdr:x>
      <cdr:y>0.22517</cdr:y>
    </cdr:from>
    <cdr:to>
      <cdr:x>0.91561</cdr:x>
      <cdr:y>0.29741</cdr:y>
    </cdr:to>
    <cdr:sp macro="" textlink="">
      <cdr:nvSpPr>
        <cdr:cNvPr id="15" name="TextBox 14">
          <a:extLst xmlns:a="http://schemas.openxmlformats.org/drawingml/2006/main">
            <a:ext uri="{FF2B5EF4-FFF2-40B4-BE49-F238E27FC236}">
              <a16:creationId xmlns:a16="http://schemas.microsoft.com/office/drawing/2014/main" id="{84049E05-E9BE-4A77-871A-0BCB40998F57}"/>
            </a:ext>
          </a:extLst>
        </cdr:cNvPr>
        <cdr:cNvSpPr txBox="1"/>
      </cdr:nvSpPr>
      <cdr:spPr>
        <a:xfrm xmlns:a="http://schemas.openxmlformats.org/drawingml/2006/main">
          <a:off x="7940566" y="1150240"/>
          <a:ext cx="983967" cy="3690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MY" sz="1300" b="1" dirty="0">
              <a:solidFill>
                <a:srgbClr val="FF0000"/>
              </a:solidFill>
            </a:rPr>
            <a:t>2.87%</a:t>
          </a:r>
        </a:p>
      </cdr:txBody>
    </cdr:sp>
  </cdr:relSizeAnchor>
  <cdr:relSizeAnchor xmlns:cdr="http://schemas.openxmlformats.org/drawingml/2006/chartDrawing">
    <cdr:from>
      <cdr:x>0.79531</cdr:x>
      <cdr:y>0.27829</cdr:y>
    </cdr:from>
    <cdr:to>
      <cdr:x>0.89499</cdr:x>
      <cdr:y>0.30253</cdr:y>
    </cdr:to>
    <cdr:cxnSp macro="">
      <cdr:nvCxnSpPr>
        <cdr:cNvPr id="13" name="Straight Arrow Connector 12">
          <a:extLst xmlns:a="http://schemas.openxmlformats.org/drawingml/2006/main">
            <a:ext uri="{FF2B5EF4-FFF2-40B4-BE49-F238E27FC236}">
              <a16:creationId xmlns:a16="http://schemas.microsoft.com/office/drawing/2014/main" id="{E122EDBE-3C62-F8BA-D16D-3ED91202967A}"/>
            </a:ext>
          </a:extLst>
        </cdr:cNvPr>
        <cdr:cNvCxnSpPr/>
      </cdr:nvCxnSpPr>
      <cdr:spPr>
        <a:xfrm xmlns:a="http://schemas.openxmlformats.org/drawingml/2006/main" flipV="1">
          <a:off x="7751989" y="1421560"/>
          <a:ext cx="971550" cy="123825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rgbClr val="FF0000"/>
          </a:solidFill>
          <a:headEnd type="triangle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0.45171</cdr:x>
      <cdr:y>0.4105</cdr:y>
    </cdr:from>
    <cdr:to>
      <cdr:x>0.54829</cdr:x>
      <cdr:y>0.5895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256EC68A-EBA1-46FE-A5E9-BCB741F99DBE}"/>
            </a:ext>
          </a:extLst>
        </cdr:cNvPr>
        <cdr:cNvSpPr txBox="1"/>
      </cdr:nvSpPr>
      <cdr:spPr>
        <a:xfrm xmlns:a="http://schemas.openxmlformats.org/drawingml/2006/main">
          <a:off x="4276375" y="209694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MY" sz="1100" dirty="0"/>
        </a:p>
      </cdr:txBody>
    </cdr:sp>
  </cdr:relSizeAnchor>
  <cdr:relSizeAnchor xmlns:cdr="http://schemas.openxmlformats.org/drawingml/2006/chartDrawing">
    <cdr:from>
      <cdr:x>0.65871</cdr:x>
      <cdr:y>0</cdr:y>
    </cdr:from>
    <cdr:to>
      <cdr:x>1</cdr:x>
      <cdr:y>0.06918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942E8A4F-05B3-4597-97B9-9198A64ACD01}"/>
            </a:ext>
          </a:extLst>
        </cdr:cNvPr>
        <cdr:cNvSpPr txBox="1"/>
      </cdr:nvSpPr>
      <cdr:spPr>
        <a:xfrm xmlns:a="http://schemas.openxmlformats.org/drawingml/2006/main">
          <a:off x="6420530" y="0"/>
          <a:ext cx="3326538" cy="3533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MY" sz="1400" b="1" dirty="0">
              <a:solidFill>
                <a:schemeClr val="tx1"/>
              </a:solidFill>
            </a:rPr>
            <a:t>Decreased -117.79% (2024 Vs 2023)</a:t>
          </a:r>
        </a:p>
      </cdr:txBody>
    </cdr:sp>
  </cdr:relSizeAnchor>
  <cdr:relSizeAnchor xmlns:cdr="http://schemas.openxmlformats.org/drawingml/2006/chartDrawing">
    <cdr:from>
      <cdr:x>0.81617</cdr:x>
      <cdr:y>0.27376</cdr:y>
    </cdr:from>
    <cdr:to>
      <cdr:x>0.88899</cdr:x>
      <cdr:y>0.36965</cdr:y>
    </cdr:to>
    <cdr:sp macro="" textlink="">
      <cdr:nvSpPr>
        <cdr:cNvPr id="14" name="TextBox 13">
          <a:extLst xmlns:a="http://schemas.openxmlformats.org/drawingml/2006/main">
            <a:ext uri="{FF2B5EF4-FFF2-40B4-BE49-F238E27FC236}">
              <a16:creationId xmlns:a16="http://schemas.microsoft.com/office/drawing/2014/main" id="{D1190993-A7F2-48F9-8C42-BFDD786965AA}"/>
            </a:ext>
          </a:extLst>
        </cdr:cNvPr>
        <cdr:cNvSpPr txBox="1"/>
      </cdr:nvSpPr>
      <cdr:spPr>
        <a:xfrm xmlns:a="http://schemas.openxmlformats.org/drawingml/2006/main">
          <a:off x="7955280" y="1398428"/>
          <a:ext cx="709748" cy="4898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MY" sz="1100" dirty="0"/>
        </a:p>
      </cdr:txBody>
    </cdr:sp>
  </cdr:relSizeAnchor>
  <cdr:relSizeAnchor xmlns:cdr="http://schemas.openxmlformats.org/drawingml/2006/chartDrawing">
    <cdr:from>
      <cdr:x>0.78804</cdr:x>
      <cdr:y>0.5791</cdr:y>
    </cdr:from>
    <cdr:to>
      <cdr:x>0.88899</cdr:x>
      <cdr:y>0.65134</cdr:y>
    </cdr:to>
    <cdr:sp macro="" textlink="">
      <cdr:nvSpPr>
        <cdr:cNvPr id="15" name="TextBox 14">
          <a:extLst xmlns:a="http://schemas.openxmlformats.org/drawingml/2006/main">
            <a:ext uri="{FF2B5EF4-FFF2-40B4-BE49-F238E27FC236}">
              <a16:creationId xmlns:a16="http://schemas.microsoft.com/office/drawing/2014/main" id="{84049E05-E9BE-4A77-871A-0BCB40998F57}"/>
            </a:ext>
          </a:extLst>
        </cdr:cNvPr>
        <cdr:cNvSpPr txBox="1"/>
      </cdr:nvSpPr>
      <cdr:spPr>
        <a:xfrm xmlns:a="http://schemas.openxmlformats.org/drawingml/2006/main">
          <a:off x="7681062" y="2958191"/>
          <a:ext cx="983966" cy="3690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MY" sz="1300" b="1" dirty="0">
              <a:solidFill>
                <a:srgbClr val="FF0000"/>
              </a:solidFill>
            </a:rPr>
            <a:t>-117.79%</a:t>
          </a:r>
        </a:p>
      </cdr:txBody>
    </cdr:sp>
  </cdr:relSizeAnchor>
  <cdr:relSizeAnchor xmlns:cdr="http://schemas.openxmlformats.org/drawingml/2006/chartDrawing">
    <cdr:from>
      <cdr:x>0.77535</cdr:x>
      <cdr:y>0.64443</cdr:y>
    </cdr:from>
    <cdr:to>
      <cdr:x>0.87905</cdr:x>
      <cdr:y>0.7827</cdr:y>
    </cdr:to>
    <cdr:cxnSp macro="">
      <cdr:nvCxnSpPr>
        <cdr:cNvPr id="6" name="Connector: Elbow 5">
          <a:extLst xmlns:a="http://schemas.openxmlformats.org/drawingml/2006/main">
            <a:ext uri="{FF2B5EF4-FFF2-40B4-BE49-F238E27FC236}">
              <a16:creationId xmlns:a16="http://schemas.microsoft.com/office/drawing/2014/main" id="{5852DF82-81BA-4BC4-819B-4CD17D94E1D3}"/>
            </a:ext>
          </a:extLst>
        </cdr:cNvPr>
        <cdr:cNvCxnSpPr/>
      </cdr:nvCxnSpPr>
      <cdr:spPr>
        <a:xfrm xmlns:a="http://schemas.openxmlformats.org/drawingml/2006/main">
          <a:off x="7557389" y="3291929"/>
          <a:ext cx="1010794" cy="706308"/>
        </a:xfrm>
        <a:prstGeom xmlns:a="http://schemas.openxmlformats.org/drawingml/2006/main" prst="bentConnector3">
          <a:avLst>
            <a:gd name="adj1" fmla="val 50000"/>
          </a:avLst>
        </a:prstGeom>
        <a:ln xmlns:a="http://schemas.openxmlformats.org/drawingml/2006/main" w="57150">
          <a:solidFill>
            <a:srgbClr val="FF0000"/>
          </a:solidFill>
          <a:headEnd type="triangle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0.45171</cdr:x>
      <cdr:y>0.4105</cdr:y>
    </cdr:from>
    <cdr:to>
      <cdr:x>0.54829</cdr:x>
      <cdr:y>0.5895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256EC68A-EBA1-46FE-A5E9-BCB741F99DBE}"/>
            </a:ext>
          </a:extLst>
        </cdr:cNvPr>
        <cdr:cNvSpPr txBox="1"/>
      </cdr:nvSpPr>
      <cdr:spPr>
        <a:xfrm xmlns:a="http://schemas.openxmlformats.org/drawingml/2006/main">
          <a:off x="4276375" y="209694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MY" sz="1100" dirty="0"/>
        </a:p>
      </cdr:txBody>
    </cdr:sp>
  </cdr:relSizeAnchor>
  <cdr:relSizeAnchor xmlns:cdr="http://schemas.openxmlformats.org/drawingml/2006/chartDrawing">
    <cdr:from>
      <cdr:x>0.67827</cdr:x>
      <cdr:y>0</cdr:y>
    </cdr:from>
    <cdr:to>
      <cdr:x>1</cdr:x>
      <cdr:y>0.05384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942E8A4F-05B3-4597-97B9-9198A64ACD01}"/>
            </a:ext>
          </a:extLst>
        </cdr:cNvPr>
        <cdr:cNvSpPr txBox="1"/>
      </cdr:nvSpPr>
      <cdr:spPr>
        <a:xfrm xmlns:a="http://schemas.openxmlformats.org/drawingml/2006/main">
          <a:off x="6421328" y="0"/>
          <a:ext cx="3045822" cy="2750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MY" sz="1400" b="1" dirty="0">
              <a:solidFill>
                <a:schemeClr val="tx1"/>
              </a:solidFill>
            </a:rPr>
            <a:t>Decreased 5.33 % (1Q25 Vs 4Q24)</a:t>
          </a:r>
        </a:p>
      </cdr:txBody>
    </cdr:sp>
  </cdr:relSizeAnchor>
  <cdr:relSizeAnchor xmlns:cdr="http://schemas.openxmlformats.org/drawingml/2006/chartDrawing">
    <cdr:from>
      <cdr:x>0.81617</cdr:x>
      <cdr:y>0.27376</cdr:y>
    </cdr:from>
    <cdr:to>
      <cdr:x>0.88899</cdr:x>
      <cdr:y>0.36965</cdr:y>
    </cdr:to>
    <cdr:sp macro="" textlink="">
      <cdr:nvSpPr>
        <cdr:cNvPr id="14" name="TextBox 13">
          <a:extLst xmlns:a="http://schemas.openxmlformats.org/drawingml/2006/main">
            <a:ext uri="{FF2B5EF4-FFF2-40B4-BE49-F238E27FC236}">
              <a16:creationId xmlns:a16="http://schemas.microsoft.com/office/drawing/2014/main" id="{D1190993-A7F2-48F9-8C42-BFDD786965AA}"/>
            </a:ext>
          </a:extLst>
        </cdr:cNvPr>
        <cdr:cNvSpPr txBox="1"/>
      </cdr:nvSpPr>
      <cdr:spPr>
        <a:xfrm xmlns:a="http://schemas.openxmlformats.org/drawingml/2006/main">
          <a:off x="7955280" y="1398428"/>
          <a:ext cx="709748" cy="4898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MY" sz="1100" dirty="0"/>
        </a:p>
      </cdr:txBody>
    </cdr:sp>
  </cdr:relSizeAnchor>
  <cdr:relSizeAnchor xmlns:cdr="http://schemas.openxmlformats.org/drawingml/2006/chartDrawing">
    <cdr:from>
      <cdr:x>0.79165</cdr:x>
      <cdr:y>0.30277</cdr:y>
    </cdr:from>
    <cdr:to>
      <cdr:x>0.8926</cdr:x>
      <cdr:y>0.37501</cdr:y>
    </cdr:to>
    <cdr:sp macro="" textlink="">
      <cdr:nvSpPr>
        <cdr:cNvPr id="15" name="TextBox 14">
          <a:extLst xmlns:a="http://schemas.openxmlformats.org/drawingml/2006/main">
            <a:ext uri="{FF2B5EF4-FFF2-40B4-BE49-F238E27FC236}">
              <a16:creationId xmlns:a16="http://schemas.microsoft.com/office/drawing/2014/main" id="{84049E05-E9BE-4A77-871A-0BCB40998F57}"/>
            </a:ext>
          </a:extLst>
        </cdr:cNvPr>
        <cdr:cNvSpPr txBox="1"/>
      </cdr:nvSpPr>
      <cdr:spPr>
        <a:xfrm xmlns:a="http://schemas.openxmlformats.org/drawingml/2006/main">
          <a:off x="7716282" y="1428050"/>
          <a:ext cx="983967" cy="3407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MY" sz="1300" b="1" dirty="0">
              <a:solidFill>
                <a:srgbClr val="FF0000"/>
              </a:solidFill>
            </a:rPr>
            <a:t>-5.33%</a:t>
          </a:r>
        </a:p>
      </cdr:txBody>
    </cdr:sp>
  </cdr:relSizeAnchor>
  <cdr:relSizeAnchor xmlns:cdr="http://schemas.openxmlformats.org/drawingml/2006/chartDrawing">
    <cdr:from>
      <cdr:x>0.76979</cdr:x>
      <cdr:y>0.36393</cdr:y>
    </cdr:from>
    <cdr:to>
      <cdr:x>0.88409</cdr:x>
      <cdr:y>0.38176</cdr:y>
    </cdr:to>
    <cdr:cxnSp macro="">
      <cdr:nvCxnSpPr>
        <cdr:cNvPr id="10" name="Straight Arrow Connector 9">
          <a:extLst xmlns:a="http://schemas.openxmlformats.org/drawingml/2006/main">
            <a:ext uri="{FF2B5EF4-FFF2-40B4-BE49-F238E27FC236}">
              <a16:creationId xmlns:a16="http://schemas.microsoft.com/office/drawing/2014/main" id="{3EC6E7CC-1863-9358-FA58-24950D613DA6}"/>
            </a:ext>
          </a:extLst>
        </cdr:cNvPr>
        <cdr:cNvCxnSpPr/>
      </cdr:nvCxnSpPr>
      <cdr:spPr>
        <a:xfrm xmlns:a="http://schemas.openxmlformats.org/drawingml/2006/main">
          <a:off x="7503184" y="1716511"/>
          <a:ext cx="1114097" cy="84083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0.8447</cdr:x>
      <cdr:y>0.11731</cdr:y>
    </cdr:from>
    <cdr:to>
      <cdr:x>0.97382</cdr:x>
      <cdr:y>0.18852</cdr:y>
    </cdr:to>
    <cdr:sp macro="" textlink="">
      <cdr:nvSpPr>
        <cdr:cNvPr id="11" name="TextBox 10">
          <a:extLst xmlns:a="http://schemas.openxmlformats.org/drawingml/2006/main">
            <a:ext uri="{FF2B5EF4-FFF2-40B4-BE49-F238E27FC236}">
              <a16:creationId xmlns:a16="http://schemas.microsoft.com/office/drawing/2014/main" id="{EC7DCF1C-E4A6-CCCE-1FDE-0EF771EC5293}"/>
            </a:ext>
          </a:extLst>
        </cdr:cNvPr>
        <cdr:cNvSpPr txBox="1"/>
      </cdr:nvSpPr>
      <cdr:spPr>
        <a:xfrm xmlns:a="http://schemas.openxmlformats.org/drawingml/2006/main">
          <a:off x="8233332" y="553296"/>
          <a:ext cx="1258596" cy="3359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MY" sz="1100" dirty="0"/>
        </a:p>
      </cdr:txBody>
    </cdr:sp>
  </cdr:relSizeAnchor>
  <cdr:relSizeAnchor xmlns:cdr="http://schemas.openxmlformats.org/drawingml/2006/chartDrawing">
    <cdr:from>
      <cdr:x>0.85403</cdr:x>
      <cdr:y>0.25629</cdr:y>
    </cdr:from>
    <cdr:to>
      <cdr:x>0.98291</cdr:x>
      <cdr:y>0.32592</cdr:y>
    </cdr:to>
    <cdr:sp macro="" textlink="">
      <cdr:nvSpPr>
        <cdr:cNvPr id="12" name="TextBox 11">
          <a:extLst xmlns:a="http://schemas.openxmlformats.org/drawingml/2006/main">
            <a:ext uri="{FF2B5EF4-FFF2-40B4-BE49-F238E27FC236}">
              <a16:creationId xmlns:a16="http://schemas.microsoft.com/office/drawing/2014/main" id="{E748E6B8-1AE6-3E2C-7BD6-2BC28C3EE02F}"/>
            </a:ext>
          </a:extLst>
        </cdr:cNvPr>
        <cdr:cNvSpPr txBox="1"/>
      </cdr:nvSpPr>
      <cdr:spPr>
        <a:xfrm xmlns:a="http://schemas.openxmlformats.org/drawingml/2006/main">
          <a:off x="8324309" y="1208834"/>
          <a:ext cx="1256202" cy="3284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MY" sz="1500" b="1" dirty="0">
              <a:solidFill>
                <a:srgbClr val="0000FF"/>
              </a:solidFill>
              <a:cs typeface="Calibri" panose="020F0502020204030204" pitchFamily="34" charset="0"/>
            </a:rPr>
            <a:t>1</a:t>
          </a:r>
          <a:r>
            <a:rPr lang="en-MY" sz="1500" b="1" baseline="30000" dirty="0">
              <a:solidFill>
                <a:srgbClr val="0000FF"/>
              </a:solidFill>
              <a:cs typeface="Calibri" panose="020F0502020204030204" pitchFamily="34" charset="0"/>
            </a:rPr>
            <a:t>st </a:t>
          </a:r>
          <a:r>
            <a:rPr lang="en-MY" sz="1500" b="1" dirty="0">
              <a:solidFill>
                <a:srgbClr val="0000FF"/>
              </a:solidFill>
              <a:cs typeface="Calibri" panose="020F0502020204030204" pitchFamily="34" charset="0"/>
            </a:rPr>
            <a:t> </a:t>
          </a:r>
          <a:r>
            <a:rPr lang="en-MY" sz="1500" b="1" dirty="0" err="1">
              <a:solidFill>
                <a:srgbClr val="0000FF"/>
              </a:solidFill>
              <a:cs typeface="Calibri" panose="020F0502020204030204" pitchFamily="34" charset="0"/>
            </a:rPr>
            <a:t>Qtr</a:t>
          </a:r>
          <a:r>
            <a:rPr lang="en-MY" sz="1500" b="1" dirty="0">
              <a:solidFill>
                <a:srgbClr val="0000FF"/>
              </a:solidFill>
              <a:cs typeface="Calibri" panose="020F0502020204030204" pitchFamily="34" charset="0"/>
            </a:rPr>
            <a:t> 2025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0.45171</cdr:x>
      <cdr:y>0.4105</cdr:y>
    </cdr:from>
    <cdr:to>
      <cdr:x>0.54829</cdr:x>
      <cdr:y>0.5895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256EC68A-EBA1-46FE-A5E9-BCB741F99DBE}"/>
            </a:ext>
          </a:extLst>
        </cdr:cNvPr>
        <cdr:cNvSpPr txBox="1"/>
      </cdr:nvSpPr>
      <cdr:spPr>
        <a:xfrm xmlns:a="http://schemas.openxmlformats.org/drawingml/2006/main">
          <a:off x="4276375" y="209694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MY" sz="1100" dirty="0"/>
        </a:p>
      </cdr:txBody>
    </cdr:sp>
  </cdr:relSizeAnchor>
  <cdr:relSizeAnchor xmlns:cdr="http://schemas.openxmlformats.org/drawingml/2006/chartDrawing">
    <cdr:from>
      <cdr:x>0.6455</cdr:x>
      <cdr:y>0</cdr:y>
    </cdr:from>
    <cdr:to>
      <cdr:x>1</cdr:x>
      <cdr:y>0.06329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942E8A4F-05B3-4597-97B9-9198A64ACD01}"/>
            </a:ext>
          </a:extLst>
        </cdr:cNvPr>
        <cdr:cNvSpPr txBox="1"/>
      </cdr:nvSpPr>
      <cdr:spPr>
        <a:xfrm xmlns:a="http://schemas.openxmlformats.org/drawingml/2006/main">
          <a:off x="6291753" y="0"/>
          <a:ext cx="3455315" cy="2985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MY" sz="1400" b="1" dirty="0">
              <a:solidFill>
                <a:schemeClr val="tx1"/>
              </a:solidFill>
            </a:rPr>
            <a:t>Increased 110.99 % (1Q25 Vs 4Q24)</a:t>
          </a:r>
        </a:p>
      </cdr:txBody>
    </cdr:sp>
  </cdr:relSizeAnchor>
  <cdr:relSizeAnchor xmlns:cdr="http://schemas.openxmlformats.org/drawingml/2006/chartDrawing">
    <cdr:from>
      <cdr:x>0.81617</cdr:x>
      <cdr:y>0.27376</cdr:y>
    </cdr:from>
    <cdr:to>
      <cdr:x>0.88899</cdr:x>
      <cdr:y>0.36965</cdr:y>
    </cdr:to>
    <cdr:sp macro="" textlink="">
      <cdr:nvSpPr>
        <cdr:cNvPr id="14" name="TextBox 13">
          <a:extLst xmlns:a="http://schemas.openxmlformats.org/drawingml/2006/main">
            <a:ext uri="{FF2B5EF4-FFF2-40B4-BE49-F238E27FC236}">
              <a16:creationId xmlns:a16="http://schemas.microsoft.com/office/drawing/2014/main" id="{D1190993-A7F2-48F9-8C42-BFDD786965AA}"/>
            </a:ext>
          </a:extLst>
        </cdr:cNvPr>
        <cdr:cNvSpPr txBox="1"/>
      </cdr:nvSpPr>
      <cdr:spPr>
        <a:xfrm xmlns:a="http://schemas.openxmlformats.org/drawingml/2006/main">
          <a:off x="7955280" y="1398428"/>
          <a:ext cx="709748" cy="4898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MY" sz="1100" dirty="0"/>
        </a:p>
      </cdr:txBody>
    </cdr:sp>
  </cdr:relSizeAnchor>
  <cdr:relSizeAnchor xmlns:cdr="http://schemas.openxmlformats.org/drawingml/2006/chartDrawing">
    <cdr:from>
      <cdr:x>0.80411</cdr:x>
      <cdr:y>0.57209</cdr:y>
    </cdr:from>
    <cdr:to>
      <cdr:x>0.90506</cdr:x>
      <cdr:y>0.64433</cdr:y>
    </cdr:to>
    <cdr:sp macro="" textlink="">
      <cdr:nvSpPr>
        <cdr:cNvPr id="15" name="TextBox 14">
          <a:extLst xmlns:a="http://schemas.openxmlformats.org/drawingml/2006/main">
            <a:ext uri="{FF2B5EF4-FFF2-40B4-BE49-F238E27FC236}">
              <a16:creationId xmlns:a16="http://schemas.microsoft.com/office/drawing/2014/main" id="{84049E05-E9BE-4A77-871A-0BCB40998F57}"/>
            </a:ext>
          </a:extLst>
        </cdr:cNvPr>
        <cdr:cNvSpPr txBox="1"/>
      </cdr:nvSpPr>
      <cdr:spPr>
        <a:xfrm xmlns:a="http://schemas.openxmlformats.org/drawingml/2006/main">
          <a:off x="7837747" y="2698339"/>
          <a:ext cx="983967" cy="3407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MY" sz="1300" b="1" dirty="0">
              <a:solidFill>
                <a:srgbClr val="FF0000"/>
              </a:solidFill>
            </a:rPr>
            <a:t>+ 110.99%</a:t>
          </a:r>
        </a:p>
      </cdr:txBody>
    </cdr:sp>
  </cdr:relSizeAnchor>
  <cdr:relSizeAnchor xmlns:cdr="http://schemas.openxmlformats.org/drawingml/2006/chartDrawing">
    <cdr:from>
      <cdr:x>0.8447</cdr:x>
      <cdr:y>0.11731</cdr:y>
    </cdr:from>
    <cdr:to>
      <cdr:x>0.97382</cdr:x>
      <cdr:y>0.18852</cdr:y>
    </cdr:to>
    <cdr:sp macro="" textlink="">
      <cdr:nvSpPr>
        <cdr:cNvPr id="11" name="TextBox 10">
          <a:extLst xmlns:a="http://schemas.openxmlformats.org/drawingml/2006/main">
            <a:ext uri="{FF2B5EF4-FFF2-40B4-BE49-F238E27FC236}">
              <a16:creationId xmlns:a16="http://schemas.microsoft.com/office/drawing/2014/main" id="{EC7DCF1C-E4A6-CCCE-1FDE-0EF771EC5293}"/>
            </a:ext>
          </a:extLst>
        </cdr:cNvPr>
        <cdr:cNvSpPr txBox="1"/>
      </cdr:nvSpPr>
      <cdr:spPr>
        <a:xfrm xmlns:a="http://schemas.openxmlformats.org/drawingml/2006/main">
          <a:off x="8233332" y="553296"/>
          <a:ext cx="1258596" cy="3359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MY" sz="1100" dirty="0"/>
        </a:p>
      </cdr:txBody>
    </cdr:sp>
  </cdr:relSizeAnchor>
  <cdr:relSizeAnchor xmlns:cdr="http://schemas.openxmlformats.org/drawingml/2006/chartDrawing">
    <cdr:from>
      <cdr:x>0.85403</cdr:x>
      <cdr:y>0.2055</cdr:y>
    </cdr:from>
    <cdr:to>
      <cdr:x>0.98291</cdr:x>
      <cdr:y>0.27513</cdr:y>
    </cdr:to>
    <cdr:sp macro="" textlink="">
      <cdr:nvSpPr>
        <cdr:cNvPr id="12" name="TextBox 11">
          <a:extLst xmlns:a="http://schemas.openxmlformats.org/drawingml/2006/main">
            <a:ext uri="{FF2B5EF4-FFF2-40B4-BE49-F238E27FC236}">
              <a16:creationId xmlns:a16="http://schemas.microsoft.com/office/drawing/2014/main" id="{E748E6B8-1AE6-3E2C-7BD6-2BC28C3EE02F}"/>
            </a:ext>
          </a:extLst>
        </cdr:cNvPr>
        <cdr:cNvSpPr txBox="1"/>
      </cdr:nvSpPr>
      <cdr:spPr>
        <a:xfrm xmlns:a="http://schemas.openxmlformats.org/drawingml/2006/main">
          <a:off x="8324309" y="969249"/>
          <a:ext cx="1256202" cy="3284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MY" sz="1500" b="1" dirty="0">
              <a:solidFill>
                <a:srgbClr val="0000FF"/>
              </a:solidFill>
              <a:cs typeface="Calibri" panose="020F0502020204030204" pitchFamily="34" charset="0"/>
            </a:rPr>
            <a:t>1</a:t>
          </a:r>
          <a:r>
            <a:rPr lang="en-MY" sz="1500" b="1" baseline="30000" dirty="0">
              <a:solidFill>
                <a:srgbClr val="0000FF"/>
              </a:solidFill>
              <a:cs typeface="Calibri" panose="020F0502020204030204" pitchFamily="34" charset="0"/>
            </a:rPr>
            <a:t>st </a:t>
          </a:r>
          <a:r>
            <a:rPr lang="en-MY" sz="1500" b="1" dirty="0">
              <a:solidFill>
                <a:srgbClr val="0000FF"/>
              </a:solidFill>
              <a:cs typeface="Calibri" panose="020F0502020204030204" pitchFamily="34" charset="0"/>
            </a:rPr>
            <a:t> </a:t>
          </a:r>
          <a:r>
            <a:rPr lang="en-MY" sz="1500" b="1" dirty="0" err="1">
              <a:solidFill>
                <a:srgbClr val="0000FF"/>
              </a:solidFill>
              <a:cs typeface="Calibri" panose="020F0502020204030204" pitchFamily="34" charset="0"/>
            </a:rPr>
            <a:t>Qtr</a:t>
          </a:r>
          <a:r>
            <a:rPr lang="en-MY" sz="1500" b="1" dirty="0">
              <a:solidFill>
                <a:srgbClr val="0000FF"/>
              </a:solidFill>
              <a:cs typeface="Calibri" panose="020F0502020204030204" pitchFamily="34" charset="0"/>
            </a:rPr>
            <a:t> 2025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5/25/2026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637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48061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73344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96972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73987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42825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22274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7136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42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684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925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339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198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971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000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565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115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E0D914D-B099-4142-A885-11F276715148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474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9D7ECF-B2C9-DA01-CBB1-3C1DB5D10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B02223-15F7-2460-4B8D-932F275FDB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8037" r="1" b="16401"/>
          <a:stretch/>
        </p:blipFill>
        <p:spPr>
          <a:xfrm>
            <a:off x="-4189" y="-5953"/>
            <a:ext cx="12191980" cy="68579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A80E7C-8DE3-8EA0-7356-52C9DC190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0538" y="2888150"/>
            <a:ext cx="3990924" cy="13897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314FB7-B0D8-6744-D921-4BC5163EEB0A}"/>
              </a:ext>
            </a:extLst>
          </p:cNvPr>
          <p:cNvSpPr txBox="1"/>
          <p:nvPr/>
        </p:nvSpPr>
        <p:spPr>
          <a:xfrm>
            <a:off x="3463224" y="5264589"/>
            <a:ext cx="53955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600" b="1" dirty="0">
                <a:solidFill>
                  <a:schemeClr val="bg1"/>
                </a:solidFill>
              </a:rPr>
              <a:t>8TH ANNUAL GENERAL MEETING</a:t>
            </a:r>
          </a:p>
          <a:p>
            <a:pPr algn="ctr"/>
            <a:r>
              <a:rPr lang="en-MY" sz="2600" b="1" dirty="0">
                <a:solidFill>
                  <a:schemeClr val="bg1"/>
                </a:solidFill>
              </a:rPr>
              <a:t>5 June 2025</a:t>
            </a:r>
          </a:p>
        </p:txBody>
      </p:sp>
    </p:spTree>
    <p:extLst>
      <p:ext uri="{BB962C8B-B14F-4D97-AF65-F5344CB8AC3E}">
        <p14:creationId xmlns:p14="http://schemas.microsoft.com/office/powerpoint/2010/main" val="112174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C81813-641C-1E6D-8D3A-3BA920220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240" y="368618"/>
            <a:ext cx="3326538" cy="73258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DAA7BE0-8290-E757-B2EE-D112AF57C790}"/>
              </a:ext>
            </a:extLst>
          </p:cNvPr>
          <p:cNvSpPr txBox="1">
            <a:spLocks/>
          </p:cNvSpPr>
          <p:nvPr/>
        </p:nvSpPr>
        <p:spPr>
          <a:xfrm>
            <a:off x="1619795" y="368619"/>
            <a:ext cx="7158445" cy="7325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MY" sz="2800" b="1" dirty="0">
                <a:solidFill>
                  <a:schemeClr val="tx1"/>
                </a:solidFill>
              </a:rPr>
              <a:t>Group Revenue By Quarter – Up to 1Q25 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BB06F0D1-6C17-CC47-F8BF-5D10FA4FCB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9128505"/>
              </p:ext>
            </p:extLst>
          </p:nvPr>
        </p:nvGraphicFramePr>
        <p:xfrm>
          <a:off x="1619795" y="1331489"/>
          <a:ext cx="9747068" cy="47166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085D66DF-8756-5ABA-8F15-BA2FE49455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4711831"/>
              </p:ext>
            </p:extLst>
          </p:nvPr>
        </p:nvGraphicFramePr>
        <p:xfrm>
          <a:off x="2983723" y="5615375"/>
          <a:ext cx="8128000" cy="849912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8077316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841963897"/>
                    </a:ext>
                  </a:extLst>
                </a:gridCol>
              </a:tblGrid>
              <a:tr h="4249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MY" b="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Qtr</a:t>
                      </a: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2025 vs. 4</a:t>
                      </a:r>
                      <a:r>
                        <a:rPr lang="en-MY" b="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Qtr</a:t>
                      </a: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>
                          <a:solidFill>
                            <a:schemeClr val="tx1"/>
                          </a:solidFill>
                        </a:rPr>
                        <a:t>   </a:t>
                      </a:r>
                      <a:r>
                        <a:rPr lang="en-US" altLang="zh-CN" b="1" dirty="0">
                          <a:solidFill>
                            <a:srgbClr val="FF0000"/>
                          </a:solidFill>
                        </a:rPr>
                        <a:t>-5.33</a:t>
                      </a:r>
                      <a:r>
                        <a:rPr lang="en-MY" b="1" dirty="0">
                          <a:solidFill>
                            <a:srgbClr val="FF0000"/>
                          </a:solidFill>
                        </a:rPr>
                        <a:t>%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6335556"/>
                  </a:ext>
                </a:extLst>
              </a:tr>
              <a:tr h="424956">
                <a:tc>
                  <a:txBody>
                    <a:bodyPr/>
                    <a:lstStyle/>
                    <a:p>
                      <a:pPr algn="ctr"/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MY" b="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Qtr</a:t>
                      </a: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2025 vs. 1</a:t>
                      </a:r>
                      <a:r>
                        <a:rPr lang="en-MY" b="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Qtr</a:t>
                      </a: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b="0" dirty="0">
                          <a:solidFill>
                            <a:schemeClr val="tx1"/>
                          </a:solidFill>
                        </a:rPr>
                        <a:t>   </a:t>
                      </a:r>
                      <a:r>
                        <a:rPr lang="en-MY" b="1" dirty="0">
                          <a:solidFill>
                            <a:srgbClr val="FF0000"/>
                          </a:solidFill>
                        </a:rPr>
                        <a:t>-1.70%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6159641"/>
                  </a:ext>
                </a:extLst>
              </a:tr>
            </a:tbl>
          </a:graphicData>
        </a:graphic>
      </p:graphicFrame>
      <p:sp>
        <p:nvSpPr>
          <p:cNvPr id="13" name="Arrow: Up 12">
            <a:extLst>
              <a:ext uri="{FF2B5EF4-FFF2-40B4-BE49-F238E27FC236}">
                <a16:creationId xmlns:a16="http://schemas.microsoft.com/office/drawing/2014/main" id="{3CD99E6D-1EE5-697C-38FB-E69E0714A9AD}"/>
              </a:ext>
            </a:extLst>
          </p:cNvPr>
          <p:cNvSpPr/>
          <p:nvPr/>
        </p:nvSpPr>
        <p:spPr>
          <a:xfrm rot="10800000">
            <a:off x="8285719" y="5719419"/>
            <a:ext cx="354564" cy="234092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14" name="Arrow: Up 13">
            <a:extLst>
              <a:ext uri="{FF2B5EF4-FFF2-40B4-BE49-F238E27FC236}">
                <a16:creationId xmlns:a16="http://schemas.microsoft.com/office/drawing/2014/main" id="{E01C12F7-1962-C178-A28B-CBC48B26C00D}"/>
              </a:ext>
            </a:extLst>
          </p:cNvPr>
          <p:cNvSpPr/>
          <p:nvPr/>
        </p:nvSpPr>
        <p:spPr>
          <a:xfrm rot="10800000">
            <a:off x="8285719" y="6139648"/>
            <a:ext cx="354564" cy="234092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913649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C81813-641C-1E6D-8D3A-3BA920220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240" y="598904"/>
            <a:ext cx="3326538" cy="73258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DAA7BE0-8290-E757-B2EE-D112AF57C790}"/>
              </a:ext>
            </a:extLst>
          </p:cNvPr>
          <p:cNvSpPr txBox="1">
            <a:spLocks/>
          </p:cNvSpPr>
          <p:nvPr/>
        </p:nvSpPr>
        <p:spPr>
          <a:xfrm>
            <a:off x="1619795" y="598904"/>
            <a:ext cx="7158445" cy="7325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MY" sz="2800" b="1" dirty="0">
                <a:solidFill>
                  <a:schemeClr val="tx1"/>
                </a:solidFill>
              </a:rPr>
              <a:t>Profit After Tax By Quarter – Up to 1Q25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BB06F0D1-6C17-CC47-F8BF-5D10FA4FCB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2863628"/>
              </p:ext>
            </p:extLst>
          </p:nvPr>
        </p:nvGraphicFramePr>
        <p:xfrm>
          <a:off x="1619795" y="1331489"/>
          <a:ext cx="9747068" cy="47166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085D66DF-8756-5ABA-8F15-BA2FE49455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4144150"/>
              </p:ext>
            </p:extLst>
          </p:nvPr>
        </p:nvGraphicFramePr>
        <p:xfrm>
          <a:off x="2983723" y="5632308"/>
          <a:ext cx="8128000" cy="849912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8077316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841963897"/>
                    </a:ext>
                  </a:extLst>
                </a:gridCol>
              </a:tblGrid>
              <a:tr h="4249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MY" b="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Qtr</a:t>
                      </a: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2025 vs. 4</a:t>
                      </a:r>
                      <a:r>
                        <a:rPr lang="en-MY" b="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Qtr</a:t>
                      </a: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solidFill>
                            <a:schemeClr val="tx1"/>
                          </a:solidFill>
                        </a:rPr>
                        <a:t>    110.99</a:t>
                      </a:r>
                      <a:r>
                        <a:rPr lang="en-MY" b="1" dirty="0">
                          <a:solidFill>
                            <a:schemeClr val="tx1"/>
                          </a:solidFill>
                        </a:rPr>
                        <a:t>%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6335556"/>
                  </a:ext>
                </a:extLst>
              </a:tr>
              <a:tr h="424956">
                <a:tc>
                  <a:txBody>
                    <a:bodyPr/>
                    <a:lstStyle/>
                    <a:p>
                      <a:pPr algn="ctr"/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MY" b="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Qtr</a:t>
                      </a: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2025 vs. 1</a:t>
                      </a:r>
                      <a:r>
                        <a:rPr lang="en-MY" b="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Qtr</a:t>
                      </a: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b="1" dirty="0">
                          <a:solidFill>
                            <a:srgbClr val="FF0000"/>
                          </a:solidFill>
                        </a:rPr>
                        <a:t>   -84.91%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6159641"/>
                  </a:ext>
                </a:extLst>
              </a:tr>
            </a:tbl>
          </a:graphicData>
        </a:graphic>
      </p:graphicFrame>
      <p:sp>
        <p:nvSpPr>
          <p:cNvPr id="13" name="Arrow: Up 12">
            <a:extLst>
              <a:ext uri="{FF2B5EF4-FFF2-40B4-BE49-F238E27FC236}">
                <a16:creationId xmlns:a16="http://schemas.microsoft.com/office/drawing/2014/main" id="{3CD99E6D-1EE5-697C-38FB-E69E0714A9AD}"/>
              </a:ext>
            </a:extLst>
          </p:cNvPr>
          <p:cNvSpPr/>
          <p:nvPr/>
        </p:nvSpPr>
        <p:spPr>
          <a:xfrm>
            <a:off x="8294914" y="5654262"/>
            <a:ext cx="362028" cy="337768"/>
          </a:xfrm>
          <a:prstGeom prst="up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7BA15E80-4737-6C5D-F955-2CB9ABFBFA08}"/>
              </a:ext>
            </a:extLst>
          </p:cNvPr>
          <p:cNvSpPr/>
          <p:nvPr/>
        </p:nvSpPr>
        <p:spPr>
          <a:xfrm rot="10800000">
            <a:off x="8294914" y="6096277"/>
            <a:ext cx="362028" cy="337768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DD949F9-F7A0-9DAF-6A1D-2528F120065E}"/>
              </a:ext>
            </a:extLst>
          </p:cNvPr>
          <p:cNvCxnSpPr>
            <a:cxnSpLocks/>
          </p:cNvCxnSpPr>
          <p:nvPr/>
        </p:nvCxnSpPr>
        <p:spPr>
          <a:xfrm flipV="1">
            <a:off x="9226027" y="2995448"/>
            <a:ext cx="874414" cy="13751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5898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4213C36-57F7-FBC4-CDB4-6B6B796299BD}"/>
              </a:ext>
            </a:extLst>
          </p:cNvPr>
          <p:cNvSpPr txBox="1">
            <a:spLocks/>
          </p:cNvSpPr>
          <p:nvPr/>
        </p:nvSpPr>
        <p:spPr>
          <a:xfrm>
            <a:off x="1567542" y="567954"/>
            <a:ext cx="7876904" cy="7644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 sz="3500" b="1" dirty="0">
                <a:solidFill>
                  <a:schemeClr val="tx1"/>
                </a:solidFill>
              </a:rPr>
              <a:t>Dividend for FY 2024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2A5BE9-AD55-5D3A-35BC-200966A00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2010" y="663629"/>
            <a:ext cx="2438263" cy="57310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A2A87D7-DD35-E29A-466A-4FE1604CB311}"/>
              </a:ext>
            </a:extLst>
          </p:cNvPr>
          <p:cNvSpPr txBox="1">
            <a:spLocks/>
          </p:cNvSpPr>
          <p:nvPr/>
        </p:nvSpPr>
        <p:spPr>
          <a:xfrm>
            <a:off x="992777" y="3447856"/>
            <a:ext cx="10713720" cy="58310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defRPr/>
            </a:pPr>
            <a:r>
              <a:rPr lang="en-US" altLang="en-US" sz="2000" b="1" dirty="0">
                <a:solidFill>
                  <a:schemeClr val="bg1"/>
                </a:solidFill>
                <a:cs typeface="Arial" pitchFamily="34" charset="0"/>
              </a:rPr>
              <a:t>Declared Total Single-Tier Dividend for the Financial Year Ended 31 Dec 2023</a:t>
            </a:r>
          </a:p>
        </p:txBody>
      </p:sp>
      <p:graphicFrame>
        <p:nvGraphicFramePr>
          <p:cNvPr id="12" name="Table 6">
            <a:extLst>
              <a:ext uri="{FF2B5EF4-FFF2-40B4-BE49-F238E27FC236}">
                <a16:creationId xmlns:a16="http://schemas.microsoft.com/office/drawing/2014/main" id="{A3719ABD-7125-7946-6E32-32F9FAD54BF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06624"/>
              </p:ext>
            </p:extLst>
          </p:nvPr>
        </p:nvGraphicFramePr>
        <p:xfrm>
          <a:off x="992777" y="4345205"/>
          <a:ext cx="10713720" cy="1397726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577561">
                  <a:extLst>
                    <a:ext uri="{9D8B030D-6E8A-4147-A177-3AD203B41FA5}">
                      <a16:colId xmlns:a16="http://schemas.microsoft.com/office/drawing/2014/main" val="2468536239"/>
                    </a:ext>
                  </a:extLst>
                </a:gridCol>
                <a:gridCol w="2054807">
                  <a:extLst>
                    <a:ext uri="{9D8B030D-6E8A-4147-A177-3AD203B41FA5}">
                      <a16:colId xmlns:a16="http://schemas.microsoft.com/office/drawing/2014/main" val="2093660741"/>
                    </a:ext>
                  </a:extLst>
                </a:gridCol>
                <a:gridCol w="2280174">
                  <a:extLst>
                    <a:ext uri="{9D8B030D-6E8A-4147-A177-3AD203B41FA5}">
                      <a16:colId xmlns:a16="http://schemas.microsoft.com/office/drawing/2014/main" val="4092187246"/>
                    </a:ext>
                  </a:extLst>
                </a:gridCol>
                <a:gridCol w="2425998">
                  <a:extLst>
                    <a:ext uri="{9D8B030D-6E8A-4147-A177-3AD203B41FA5}">
                      <a16:colId xmlns:a16="http://schemas.microsoft.com/office/drawing/2014/main" val="2156840320"/>
                    </a:ext>
                  </a:extLst>
                </a:gridCol>
                <a:gridCol w="2375180">
                  <a:extLst>
                    <a:ext uri="{9D8B030D-6E8A-4147-A177-3AD203B41FA5}">
                      <a16:colId xmlns:a16="http://schemas.microsoft.com/office/drawing/2014/main" val="4119988744"/>
                    </a:ext>
                  </a:extLst>
                </a:gridCol>
              </a:tblGrid>
              <a:tr h="567509"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6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4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Year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No of Shares </a:t>
                      </a: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as at to-date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6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4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Interim &amp; Final Dividend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(</a:t>
                      </a:r>
                      <a:r>
                        <a:rPr kumimoji="0" lang="en-US" alt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sen</a:t>
                      </a: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6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4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Total Dividend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(RM'000)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Date of Payment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3609595716"/>
                  </a:ext>
                </a:extLst>
              </a:tr>
              <a:tr h="483326"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6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4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2023</a:t>
                      </a:r>
                      <a:endParaRPr kumimoji="0" lang="en-US" alt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348,991,000</a:t>
                      </a:r>
                      <a:endParaRPr kumimoji="0" lang="en-US" sz="2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6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4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1.50</a:t>
                      </a:r>
                      <a:endParaRPr kumimoji="0" lang="en-US" alt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6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4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5,235</a:t>
                      </a:r>
                      <a:endParaRPr kumimoji="0" lang="en-US" alt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12/07/2024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871215762"/>
                  </a:ext>
                </a:extLst>
              </a:tr>
            </a:tbl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F5241EEF-D2E2-B372-9B88-ACF18990226D}"/>
              </a:ext>
            </a:extLst>
          </p:cNvPr>
          <p:cNvSpPr txBox="1">
            <a:spLocks/>
          </p:cNvSpPr>
          <p:nvPr/>
        </p:nvSpPr>
        <p:spPr>
          <a:xfrm>
            <a:off x="992777" y="1830975"/>
            <a:ext cx="10713720" cy="76445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defRPr/>
            </a:pPr>
            <a:r>
              <a:rPr lang="en-MY" altLang="en-US" sz="2000" b="1" dirty="0">
                <a:solidFill>
                  <a:schemeClr val="bg1"/>
                </a:solidFill>
                <a:cs typeface="Arial" pitchFamily="34" charset="0"/>
              </a:rPr>
              <a:t>The Directors do not recommend the payment of any other dividend in respect of the current financial year.</a:t>
            </a:r>
          </a:p>
        </p:txBody>
      </p:sp>
    </p:spTree>
    <p:extLst>
      <p:ext uri="{BB962C8B-B14F-4D97-AF65-F5344CB8AC3E}">
        <p14:creationId xmlns:p14="http://schemas.microsoft.com/office/powerpoint/2010/main" val="176933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3061D5A-BF46-47E4-B0B7-E46086256AE9}"/>
              </a:ext>
            </a:extLst>
          </p:cNvPr>
          <p:cNvSpPr txBox="1">
            <a:spLocks/>
          </p:cNvSpPr>
          <p:nvPr/>
        </p:nvSpPr>
        <p:spPr>
          <a:xfrm>
            <a:off x="1619795" y="624109"/>
            <a:ext cx="7158445" cy="6821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MY" sz="3200" b="1" dirty="0">
                <a:solidFill>
                  <a:schemeClr val="tx1"/>
                </a:solidFill>
              </a:rPr>
              <a:t>Corporate Social Responsibility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C37DEF-7209-4CB0-B93B-93E881205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240" y="573700"/>
            <a:ext cx="3326538" cy="7456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1BD19D8-4D47-4A9F-891E-60B500CF0D42}"/>
              </a:ext>
            </a:extLst>
          </p:cNvPr>
          <p:cNvSpPr/>
          <p:nvPr/>
        </p:nvSpPr>
        <p:spPr>
          <a:xfrm>
            <a:off x="1495331" y="1325865"/>
            <a:ext cx="467686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MY" sz="2200" b="1" dirty="0">
                <a:solidFill>
                  <a:srgbClr val="0070C0"/>
                </a:solidFill>
              </a:rPr>
              <a:t>Blood donation campaign (October 2024)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5E97FE-9400-5D31-ED7A-9F10F25868B7}"/>
              </a:ext>
            </a:extLst>
          </p:cNvPr>
          <p:cNvSpPr txBox="1"/>
          <p:nvPr/>
        </p:nvSpPr>
        <p:spPr>
          <a:xfrm>
            <a:off x="1619795" y="5157454"/>
            <a:ext cx="4822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b="1" dirty="0"/>
              <a:t>Blood donation campaign at our </a:t>
            </a:r>
            <a:r>
              <a:rPr lang="en-MY" b="1" dirty="0" err="1"/>
              <a:t>Prai</a:t>
            </a:r>
            <a:r>
              <a:rPr lang="en-MY" b="1" dirty="0"/>
              <a:t> office, in collaboration with </a:t>
            </a:r>
            <a:r>
              <a:rPr lang="en-MY" b="1" dirty="0" err="1"/>
              <a:t>Jabatan</a:t>
            </a:r>
            <a:r>
              <a:rPr lang="en-MY" b="1" dirty="0"/>
              <a:t> </a:t>
            </a:r>
            <a:r>
              <a:rPr lang="en-MY" b="1" dirty="0" err="1"/>
              <a:t>Pathalogy</a:t>
            </a:r>
            <a:r>
              <a:rPr lang="en-MY" b="1" dirty="0"/>
              <a:t> Hospital Seberang Jaya.</a:t>
            </a:r>
          </a:p>
          <a:p>
            <a:endParaRPr lang="en-MY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7B4E51-F7FE-13BC-2FDE-36B4B86068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95" y="2156884"/>
            <a:ext cx="4822958" cy="29389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C21E59-338F-772B-CAE2-4193E5D77A16}"/>
              </a:ext>
            </a:extLst>
          </p:cNvPr>
          <p:cNvSpPr txBox="1"/>
          <p:nvPr/>
        </p:nvSpPr>
        <p:spPr>
          <a:xfrm rot="10800000" flipV="1">
            <a:off x="6915695" y="1306285"/>
            <a:ext cx="50955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1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Donation to the Kebajikan Anak-Anak Yatim &amp; </a:t>
            </a:r>
            <a:r>
              <a:rPr lang="en-MY" sz="2100" b="1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Asnaf</a:t>
            </a:r>
            <a:r>
              <a:rPr lang="en-MY" sz="21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 (Rumah Bakti Kasih Ayah Bonda)</a:t>
            </a:r>
            <a:endParaRPr lang="en-MY" sz="2100" dirty="0">
              <a:solidFill>
                <a:srgbClr val="0070C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C16F28-82D4-96EC-9912-93A04C95F5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5695" y="2156884"/>
            <a:ext cx="4822958" cy="293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417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white logo&#10;&#10;Description automatically generated with low confidence">
            <a:extLst>
              <a:ext uri="{FF2B5EF4-FFF2-40B4-BE49-F238E27FC236}">
                <a16:creationId xmlns:a16="http://schemas.microsoft.com/office/drawing/2014/main" id="{E639FCDD-5E98-4253-A3A4-2B99893F1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8161" y="500659"/>
            <a:ext cx="6635678" cy="1365464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35BC5D-F5A2-E49A-089E-0FECD1545D68}"/>
              </a:ext>
            </a:extLst>
          </p:cNvPr>
          <p:cNvSpPr txBox="1"/>
          <p:nvPr/>
        </p:nvSpPr>
        <p:spPr>
          <a:xfrm>
            <a:off x="3577522" y="2141447"/>
            <a:ext cx="50369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4000" b="1" dirty="0">
                <a:solidFill>
                  <a:srgbClr val="0070C0"/>
                </a:solidFill>
                <a:highlight>
                  <a:srgbClr val="FFFFCC"/>
                </a:highlight>
              </a:rPr>
              <a:t>End of presentation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0DFD9B-72EC-610A-9459-6F9720ACB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3015174"/>
            <a:ext cx="5947478" cy="334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094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491ED82-9DA8-4C68-8AA3-0AE192B1E4F8}"/>
              </a:ext>
            </a:extLst>
          </p:cNvPr>
          <p:cNvSpPr txBox="1">
            <a:spLocks/>
          </p:cNvSpPr>
          <p:nvPr/>
        </p:nvSpPr>
        <p:spPr>
          <a:xfrm>
            <a:off x="1629843" y="241678"/>
            <a:ext cx="7040879" cy="645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MY" sz="3200" b="1" dirty="0">
                <a:solidFill>
                  <a:schemeClr val="tx1"/>
                </a:solidFill>
              </a:rPr>
              <a:t>Tashin Group Corporate Structure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B7B677-75B8-44EB-9395-D951AC675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240" y="153298"/>
            <a:ext cx="3326538" cy="7456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BCF0ED-23BB-68DE-0D79-938E1D9A6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639" y="987146"/>
            <a:ext cx="7314181" cy="572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569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02131-89E0-4ABE-AEA8-4F3597AB0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461" y="1714447"/>
            <a:ext cx="5976460" cy="650686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n-MY" sz="1800" b="1" dirty="0">
                <a:solidFill>
                  <a:schemeClr val="tx1"/>
                </a:solidFill>
              </a:rPr>
              <a:t>Plot 40, Lorong Perusahaan </a:t>
            </a:r>
            <a:r>
              <a:rPr lang="en-MY" sz="1800" b="1" dirty="0" err="1">
                <a:solidFill>
                  <a:schemeClr val="tx1"/>
                </a:solidFill>
              </a:rPr>
              <a:t>Maju</a:t>
            </a:r>
            <a:r>
              <a:rPr lang="en-MY" sz="1800" b="1" dirty="0">
                <a:solidFill>
                  <a:schemeClr val="tx1"/>
                </a:solidFill>
              </a:rPr>
              <a:t> 7, Kawasan Perusahaan 4, 13600 </a:t>
            </a:r>
            <a:r>
              <a:rPr lang="en-MY" sz="1800" b="1" dirty="0" err="1">
                <a:solidFill>
                  <a:schemeClr val="tx1"/>
                </a:solidFill>
              </a:rPr>
              <a:t>Prai</a:t>
            </a:r>
            <a:r>
              <a:rPr lang="en-MY" sz="1800" b="1" dirty="0">
                <a:solidFill>
                  <a:schemeClr val="tx1"/>
                </a:solidFill>
              </a:rPr>
              <a:t>, </a:t>
            </a:r>
            <a:r>
              <a:rPr lang="en-MY" altLang="zh-CN" sz="1800" b="1" dirty="0">
                <a:solidFill>
                  <a:schemeClr val="tx1"/>
                </a:solidFill>
              </a:rPr>
              <a:t>Penang, </a:t>
            </a:r>
            <a:r>
              <a:rPr lang="en-MY" sz="1800" b="1" dirty="0">
                <a:solidFill>
                  <a:schemeClr val="tx1"/>
                </a:solidFill>
              </a:rPr>
              <a:t>Malaysia.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0DAAD6-8182-417F-A160-0BA65F8CE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760" y="485209"/>
            <a:ext cx="3326538" cy="7829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6E27F4-8261-4063-84AF-EAADD4781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61" y="3060206"/>
            <a:ext cx="5976460" cy="31886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D99CD8-A166-B600-9D02-0B2EF0178AED}"/>
              </a:ext>
            </a:extLst>
          </p:cNvPr>
          <p:cNvSpPr txBox="1"/>
          <p:nvPr/>
        </p:nvSpPr>
        <p:spPr>
          <a:xfrm>
            <a:off x="1309450" y="2474631"/>
            <a:ext cx="355309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500" b="1" dirty="0">
                <a:solidFill>
                  <a:srgbClr val="0000FF"/>
                </a:solidFill>
              </a:rPr>
              <a:t>Tashin Steel Sdn Bhd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9819455-4C0E-D381-A92D-7C5643747FD9}"/>
              </a:ext>
            </a:extLst>
          </p:cNvPr>
          <p:cNvSpPr txBox="1">
            <a:spLocks/>
          </p:cNvSpPr>
          <p:nvPr/>
        </p:nvSpPr>
        <p:spPr>
          <a:xfrm>
            <a:off x="6391029" y="1714447"/>
            <a:ext cx="5707067" cy="6506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MY" sz="1800" b="1" dirty="0">
                <a:solidFill>
                  <a:schemeClr val="tx1"/>
                </a:solidFill>
              </a:rPr>
              <a:t>No. 1617,Lorong Perusahaan </a:t>
            </a:r>
            <a:r>
              <a:rPr lang="en-MY" sz="1800" b="1" dirty="0" err="1">
                <a:solidFill>
                  <a:schemeClr val="tx1"/>
                </a:solidFill>
              </a:rPr>
              <a:t>Maju</a:t>
            </a:r>
            <a:r>
              <a:rPr lang="en-MY" sz="1800" b="1" dirty="0">
                <a:solidFill>
                  <a:schemeClr val="tx1"/>
                </a:solidFill>
              </a:rPr>
              <a:t> 6, Kawasan Perusahaan 4, 13600 </a:t>
            </a:r>
            <a:r>
              <a:rPr lang="en-MY" sz="1800" b="1" dirty="0" err="1">
                <a:solidFill>
                  <a:schemeClr val="tx1"/>
                </a:solidFill>
              </a:rPr>
              <a:t>Prai</a:t>
            </a:r>
            <a:r>
              <a:rPr lang="en-MY" sz="1800" b="1" dirty="0">
                <a:solidFill>
                  <a:schemeClr val="tx1"/>
                </a:solidFill>
              </a:rPr>
              <a:t>, </a:t>
            </a:r>
            <a:r>
              <a:rPr lang="en-MY" altLang="zh-CN" sz="1800" b="1" dirty="0">
                <a:solidFill>
                  <a:schemeClr val="tx1"/>
                </a:solidFill>
              </a:rPr>
              <a:t>Penang, </a:t>
            </a:r>
            <a:r>
              <a:rPr lang="en-MY" sz="1800" b="1" dirty="0">
                <a:solidFill>
                  <a:schemeClr val="tx1"/>
                </a:solidFill>
              </a:rPr>
              <a:t>Malaysia.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433913-5968-BD4A-7D99-FC162A050C87}"/>
              </a:ext>
            </a:extLst>
          </p:cNvPr>
          <p:cNvSpPr txBox="1"/>
          <p:nvPr/>
        </p:nvSpPr>
        <p:spPr>
          <a:xfrm>
            <a:off x="7611155" y="2474631"/>
            <a:ext cx="406254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500" b="1" dirty="0">
                <a:solidFill>
                  <a:srgbClr val="00B050"/>
                </a:solidFill>
              </a:rPr>
              <a:t>Tashin Hardware Sdn Bhd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089719-6B2A-283E-BFBA-682BE2468E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1029" y="3060207"/>
            <a:ext cx="5707067" cy="318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187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B846CA-0138-4DCF-BDCB-5202BC6F3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322" y="2707369"/>
            <a:ext cx="2413377" cy="24133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CC75F3-BDE0-497C-AF5B-849981567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2104" y="2707369"/>
            <a:ext cx="2420322" cy="24203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F77F57-1C6D-4E0F-9D17-EAC5F4CF3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6334" y="3771839"/>
            <a:ext cx="603556" cy="499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4BAA13-FFC4-4720-A043-99D9D1DD41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4924" y="1356606"/>
            <a:ext cx="2516546" cy="23166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FEC929-EBF4-41D2-BD94-DE18BA9EC4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8828" y="4116114"/>
            <a:ext cx="2522642" cy="23166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2F4A82-122D-4C83-99FA-0A7804AE31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2461" y="3259731"/>
            <a:ext cx="579170" cy="5121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EE57B5-0F69-4C82-9DE8-87B5C04BC2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5882" y="4271754"/>
            <a:ext cx="652329" cy="51210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B37BE2E-0D69-4B2C-8AF6-71366B93700F}"/>
              </a:ext>
            </a:extLst>
          </p:cNvPr>
          <p:cNvSpPr txBox="1">
            <a:spLocks/>
          </p:cNvSpPr>
          <p:nvPr/>
        </p:nvSpPr>
        <p:spPr>
          <a:xfrm>
            <a:off x="1607961" y="660688"/>
            <a:ext cx="7158445" cy="6821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MY" sz="3200" b="1" dirty="0">
                <a:solidFill>
                  <a:schemeClr val="tx1"/>
                </a:solidFill>
              </a:rPr>
              <a:t>OUR PRODUCT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F5924C-E7B0-43C0-BBDC-DCF4A905AD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1223" y="610957"/>
            <a:ext cx="3326538" cy="7456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6ACB4A-550D-44A7-9152-3771D9945660}"/>
              </a:ext>
            </a:extLst>
          </p:cNvPr>
          <p:cNvSpPr txBox="1"/>
          <p:nvPr/>
        </p:nvSpPr>
        <p:spPr>
          <a:xfrm>
            <a:off x="9562226" y="3704247"/>
            <a:ext cx="1279946" cy="380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b="1" dirty="0">
                <a:solidFill>
                  <a:srgbClr val="0000FF"/>
                </a:solidFill>
              </a:rPr>
              <a:t>Slit Coils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4EA951-BE5B-4389-AC24-BAFF16DAABE7}"/>
              </a:ext>
            </a:extLst>
          </p:cNvPr>
          <p:cNvSpPr txBox="1"/>
          <p:nvPr/>
        </p:nvSpPr>
        <p:spPr>
          <a:xfrm>
            <a:off x="9379150" y="6499373"/>
            <a:ext cx="1685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b="1" dirty="0">
                <a:solidFill>
                  <a:srgbClr val="0000FF"/>
                </a:solidFill>
              </a:rPr>
              <a:t>Steel sheets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4AD889-75A2-4C71-B417-A20F45CB03B2}"/>
              </a:ext>
            </a:extLst>
          </p:cNvPr>
          <p:cNvSpPr txBox="1"/>
          <p:nvPr/>
        </p:nvSpPr>
        <p:spPr>
          <a:xfrm>
            <a:off x="3638063" y="2145614"/>
            <a:ext cx="1980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b="1" dirty="0">
                <a:solidFill>
                  <a:srgbClr val="0000FF"/>
                </a:solidFill>
              </a:rPr>
              <a:t>Steel Processing </a:t>
            </a:r>
          </a:p>
        </p:txBody>
      </p:sp>
    </p:spTree>
    <p:extLst>
      <p:ext uri="{BB962C8B-B14F-4D97-AF65-F5344CB8AC3E}">
        <p14:creationId xmlns:p14="http://schemas.microsoft.com/office/powerpoint/2010/main" val="4238701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C56ED3F-591A-48F8-B7A4-469AE4CF8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5375" y="4212959"/>
            <a:ext cx="2898614" cy="21010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EB9B1F-2008-4FF0-B978-28F5644FE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4326" y="1407270"/>
            <a:ext cx="2725412" cy="217897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D072A6F-DFA0-487B-8DAD-45376FE5B21F}"/>
              </a:ext>
            </a:extLst>
          </p:cNvPr>
          <p:cNvSpPr txBox="1">
            <a:spLocks/>
          </p:cNvSpPr>
          <p:nvPr/>
        </p:nvSpPr>
        <p:spPr>
          <a:xfrm>
            <a:off x="1616068" y="669670"/>
            <a:ext cx="7158445" cy="5974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MY" sz="3200" b="1" dirty="0">
                <a:solidFill>
                  <a:schemeClr val="tx1"/>
                </a:solidFill>
              </a:rPr>
              <a:t>OUR PRODUCT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5BB3BEA-E7CF-4F2B-91F1-15881E79D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1223" y="610957"/>
            <a:ext cx="3326538" cy="74564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F72A888-2B98-48C8-BA58-CE6F95FF1B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6068" y="1407270"/>
            <a:ext cx="2898615" cy="21789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0E8975E-2990-4BCD-87B5-13EB0DF6D1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1808" y="4212959"/>
            <a:ext cx="2725413" cy="21363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0DBF59-6033-4258-8095-F01933C33E87}"/>
              </a:ext>
            </a:extLst>
          </p:cNvPr>
          <p:cNvSpPr txBox="1"/>
          <p:nvPr/>
        </p:nvSpPr>
        <p:spPr>
          <a:xfrm>
            <a:off x="2416630" y="3626832"/>
            <a:ext cx="1593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b="1" dirty="0">
                <a:solidFill>
                  <a:srgbClr val="0000FF"/>
                </a:solidFill>
              </a:rPr>
              <a:t>Steel Pipes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78876D-38F8-40B6-87EC-39929704A294}"/>
              </a:ext>
            </a:extLst>
          </p:cNvPr>
          <p:cNvSpPr txBox="1"/>
          <p:nvPr/>
        </p:nvSpPr>
        <p:spPr>
          <a:xfrm>
            <a:off x="5407982" y="3626832"/>
            <a:ext cx="2473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b="1" dirty="0">
                <a:solidFill>
                  <a:srgbClr val="0000FF"/>
                </a:solidFill>
              </a:rPr>
              <a:t>Flat Bar &amp; Square Bar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BAECCE-E48E-4C36-8E99-2E383FD49E9D}"/>
              </a:ext>
            </a:extLst>
          </p:cNvPr>
          <p:cNvSpPr txBox="1"/>
          <p:nvPr/>
        </p:nvSpPr>
        <p:spPr>
          <a:xfrm>
            <a:off x="9063828" y="3626832"/>
            <a:ext cx="2100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b="1" dirty="0" err="1">
                <a:solidFill>
                  <a:srgbClr val="0000FF"/>
                </a:solidFill>
              </a:rPr>
              <a:t>Checkered</a:t>
            </a:r>
            <a:r>
              <a:rPr lang="en-MY" b="1" dirty="0">
                <a:solidFill>
                  <a:srgbClr val="0000FF"/>
                </a:solidFill>
              </a:rPr>
              <a:t> Plate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13DFC8-AC7E-4F00-825B-D272819C81DE}"/>
              </a:ext>
            </a:extLst>
          </p:cNvPr>
          <p:cNvSpPr txBox="1"/>
          <p:nvPr/>
        </p:nvSpPr>
        <p:spPr>
          <a:xfrm>
            <a:off x="7609126" y="6353916"/>
            <a:ext cx="2066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b="1" dirty="0">
                <a:solidFill>
                  <a:srgbClr val="0000FF"/>
                </a:solidFill>
              </a:rPr>
              <a:t>Expanded Metal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551F92-C459-4845-995C-2090ACA7E3FE}"/>
              </a:ext>
            </a:extLst>
          </p:cNvPr>
          <p:cNvSpPr txBox="1"/>
          <p:nvPr/>
        </p:nvSpPr>
        <p:spPr>
          <a:xfrm>
            <a:off x="3950834" y="6349294"/>
            <a:ext cx="1127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b="1" dirty="0">
                <a:solidFill>
                  <a:srgbClr val="0000FF"/>
                </a:solidFill>
              </a:rPr>
              <a:t>C </a:t>
            </a:r>
            <a:r>
              <a:rPr lang="en-MY" b="1" dirty="0" err="1">
                <a:solidFill>
                  <a:srgbClr val="0000FF"/>
                </a:solidFill>
              </a:rPr>
              <a:t>Pulins</a:t>
            </a:r>
            <a:endParaRPr lang="en-MY" b="1" dirty="0">
              <a:solidFill>
                <a:srgbClr val="0000FF"/>
              </a:solidFill>
            </a:endParaRP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640EA006-D629-4D75-9550-773D91D80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290" y="1407270"/>
            <a:ext cx="2898615" cy="2220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5698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1EB1A-A928-448C-9E66-40B6D84B8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588606"/>
            <a:ext cx="7098896" cy="782993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MY" sz="4000" b="1" dirty="0">
                <a:solidFill>
                  <a:schemeClr val="tx1"/>
                </a:solidFill>
              </a:rPr>
              <a:t>Group Financial Highlight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43248E-1A7D-4330-9452-62E7F2729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5462" y="588606"/>
            <a:ext cx="3326538" cy="7550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573239-9FCF-B10F-F848-50A649BED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187" y="2224087"/>
            <a:ext cx="9972675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61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7C483-FF85-49D4-9948-E234D0D89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486" y="624110"/>
            <a:ext cx="6635931" cy="682176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MY" sz="4000" b="1" dirty="0">
                <a:solidFill>
                  <a:schemeClr val="tx1"/>
                </a:solidFill>
              </a:rPr>
              <a:t>Group Revenue By Year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BB4DA5-AB95-4301-B94F-673123D29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9417" y="523293"/>
            <a:ext cx="3326538" cy="782993"/>
          </a:xfrm>
          <a:prstGeom prst="rect">
            <a:avLst/>
          </a:prstGeom>
        </p:spPr>
      </p:pic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E32E0969-685E-4DF4-BEC3-6EC9F8920D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2238636"/>
              </p:ext>
            </p:extLst>
          </p:nvPr>
        </p:nvGraphicFramePr>
        <p:xfrm>
          <a:off x="1763486" y="1540715"/>
          <a:ext cx="9747068" cy="5108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46850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7C483-FF85-49D4-9948-E234D0D89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486" y="624110"/>
            <a:ext cx="6635931" cy="682176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MY" sz="4000" b="1" dirty="0">
                <a:solidFill>
                  <a:schemeClr val="tx1"/>
                </a:solidFill>
              </a:rPr>
              <a:t>Profit After Tax By Year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BB4DA5-AB95-4301-B94F-673123D29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9417" y="523293"/>
            <a:ext cx="3326538" cy="782993"/>
          </a:xfrm>
          <a:prstGeom prst="rect">
            <a:avLst/>
          </a:prstGeom>
        </p:spPr>
      </p:pic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E32E0969-685E-4DF4-BEC3-6EC9F8920D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2209576"/>
              </p:ext>
            </p:extLst>
          </p:nvPr>
        </p:nvGraphicFramePr>
        <p:xfrm>
          <a:off x="1763486" y="1540715"/>
          <a:ext cx="9747068" cy="5108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32191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F1E9E8E-3329-48AB-829C-2B929640297A}"/>
              </a:ext>
            </a:extLst>
          </p:cNvPr>
          <p:cNvSpPr txBox="1">
            <a:spLocks/>
          </p:cNvSpPr>
          <p:nvPr/>
        </p:nvSpPr>
        <p:spPr>
          <a:xfrm>
            <a:off x="1619795" y="624109"/>
            <a:ext cx="7158445" cy="6821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MY" sz="4000" b="1" dirty="0">
                <a:solidFill>
                  <a:schemeClr val="tx1"/>
                </a:solidFill>
              </a:rPr>
              <a:t>Key Financial Data &amp; Ratios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4E7FD4-2992-4759-8083-2452EBA36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240" y="598904"/>
            <a:ext cx="3326538" cy="732585"/>
          </a:xfrm>
          <a:prstGeom prst="rect">
            <a:avLst/>
          </a:prstGeom>
        </p:spPr>
      </p:pic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8197300B-F93E-45A2-86DF-63295D0A45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2064424"/>
              </p:ext>
            </p:extLst>
          </p:nvPr>
        </p:nvGraphicFramePr>
        <p:xfrm>
          <a:off x="1619793" y="1736879"/>
          <a:ext cx="10323389" cy="471813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906706">
                  <a:extLst>
                    <a:ext uri="{9D8B030D-6E8A-4147-A177-3AD203B41FA5}">
                      <a16:colId xmlns:a16="http://schemas.microsoft.com/office/drawing/2014/main" val="363649422"/>
                    </a:ext>
                  </a:extLst>
                </a:gridCol>
                <a:gridCol w="2422940">
                  <a:extLst>
                    <a:ext uri="{9D8B030D-6E8A-4147-A177-3AD203B41FA5}">
                      <a16:colId xmlns:a16="http://schemas.microsoft.com/office/drawing/2014/main" val="3309623635"/>
                    </a:ext>
                  </a:extLst>
                </a:gridCol>
                <a:gridCol w="2390503">
                  <a:extLst>
                    <a:ext uri="{9D8B030D-6E8A-4147-A177-3AD203B41FA5}">
                      <a16:colId xmlns:a16="http://schemas.microsoft.com/office/drawing/2014/main" val="2954085839"/>
                    </a:ext>
                  </a:extLst>
                </a:gridCol>
                <a:gridCol w="2603240">
                  <a:extLst>
                    <a:ext uri="{9D8B030D-6E8A-4147-A177-3AD203B41FA5}">
                      <a16:colId xmlns:a16="http://schemas.microsoft.com/office/drawing/2014/main" val="3915653528"/>
                    </a:ext>
                  </a:extLst>
                </a:gridCol>
              </a:tblGrid>
              <a:tr h="784658"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u="sng" dirty="0"/>
                        <a:t>As at 31/12/2024</a:t>
                      </a:r>
                    </a:p>
                    <a:p>
                      <a:pPr algn="ctr"/>
                      <a:r>
                        <a:rPr lang="en-MY" u="sng" dirty="0"/>
                        <a:t>(MYR million)</a:t>
                      </a:r>
                      <a:endParaRPr lang="en-MY" b="1" u="sng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u="sng" dirty="0"/>
                        <a:t>As at 31/12/2023</a:t>
                      </a:r>
                    </a:p>
                    <a:p>
                      <a:pPr algn="ctr"/>
                      <a:r>
                        <a:rPr lang="en-MY" u="sng" dirty="0"/>
                        <a:t>(MYR million)</a:t>
                      </a:r>
                      <a:endParaRPr lang="en-MY" b="1" u="sng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u="sng" dirty="0"/>
                        <a:t>Increased (%)</a:t>
                      </a:r>
                    </a:p>
                    <a:p>
                      <a:pPr algn="ctr"/>
                      <a:r>
                        <a:rPr lang="en-MY" u="sng" dirty="0"/>
                        <a:t>/(Decreased) (%)</a:t>
                      </a:r>
                      <a:endParaRPr lang="en-MY" b="1" u="sng" dirty="0"/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509253269"/>
                  </a:ext>
                </a:extLst>
              </a:tr>
              <a:tr h="632848">
                <a:tc>
                  <a:txBody>
                    <a:bodyPr/>
                    <a:lstStyle/>
                    <a:p>
                      <a:r>
                        <a:rPr lang="en-MY" sz="2000" b="1" dirty="0"/>
                        <a:t>Total Assets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0" dirty="0">
                          <a:solidFill>
                            <a:schemeClr val="tx1"/>
                          </a:solidFill>
                        </a:rPr>
                        <a:t>382.37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0" dirty="0">
                          <a:solidFill>
                            <a:schemeClr val="tx1"/>
                          </a:solidFill>
                        </a:rPr>
                        <a:t>337.31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0" dirty="0">
                          <a:solidFill>
                            <a:schemeClr val="tx1"/>
                          </a:solidFill>
                        </a:rPr>
                        <a:t>13.36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7787670"/>
                  </a:ext>
                </a:extLst>
              </a:tr>
              <a:tr h="632848">
                <a:tc>
                  <a:txBody>
                    <a:bodyPr/>
                    <a:lstStyle/>
                    <a:p>
                      <a:r>
                        <a:rPr lang="en-MY" sz="2000" b="1" dirty="0"/>
                        <a:t>Net Current Assets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0" dirty="0">
                          <a:solidFill>
                            <a:schemeClr val="tx1"/>
                          </a:solidFill>
                        </a:rPr>
                        <a:t>140.41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0" dirty="0">
                          <a:solidFill>
                            <a:schemeClr val="tx1"/>
                          </a:solidFill>
                        </a:rPr>
                        <a:t>157.22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1" dirty="0">
                          <a:solidFill>
                            <a:srgbClr val="FF0000"/>
                          </a:solidFill>
                        </a:rPr>
                        <a:t>(10.69)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4229831"/>
                  </a:ext>
                </a:extLst>
              </a:tr>
              <a:tr h="632848">
                <a:tc>
                  <a:txBody>
                    <a:bodyPr/>
                    <a:lstStyle/>
                    <a:p>
                      <a:r>
                        <a:rPr lang="en-MY" sz="2000" b="1" dirty="0"/>
                        <a:t>Shareholder’s Funds </a:t>
                      </a:r>
                    </a:p>
                    <a:p>
                      <a:endParaRPr lang="en-MY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0" dirty="0">
                          <a:solidFill>
                            <a:schemeClr val="tx1"/>
                          </a:solidFill>
                        </a:rPr>
                        <a:t>269.54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0" dirty="0">
                          <a:solidFill>
                            <a:schemeClr val="tx1"/>
                          </a:solidFill>
                        </a:rPr>
                        <a:t>258.04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0" dirty="0">
                          <a:solidFill>
                            <a:schemeClr val="tx1"/>
                          </a:solidFill>
                        </a:rPr>
                        <a:t>4.46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9345512"/>
                  </a:ext>
                </a:extLst>
              </a:tr>
              <a:tr h="632848">
                <a:tc>
                  <a:txBody>
                    <a:bodyPr/>
                    <a:lstStyle/>
                    <a:p>
                      <a:r>
                        <a:rPr lang="en-MY" sz="2000" b="1" dirty="0">
                          <a:solidFill>
                            <a:schemeClr val="tx1"/>
                          </a:solidFill>
                        </a:rPr>
                        <a:t>Borrowings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0" dirty="0">
                          <a:solidFill>
                            <a:schemeClr val="tx1"/>
                          </a:solidFill>
                        </a:rPr>
                        <a:t>70.22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0" dirty="0">
                          <a:solidFill>
                            <a:schemeClr val="tx1"/>
                          </a:solidFill>
                        </a:rPr>
                        <a:t>41.33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2000" b="0" dirty="0">
                          <a:solidFill>
                            <a:schemeClr val="tx1"/>
                          </a:solidFill>
                        </a:rPr>
                        <a:t>69.90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8184895"/>
                  </a:ext>
                </a:extLst>
              </a:tr>
              <a:tr h="632848">
                <a:tc>
                  <a:txBody>
                    <a:bodyPr/>
                    <a:lstStyle/>
                    <a:p>
                      <a:r>
                        <a:rPr lang="en-MY" sz="2000" b="1" dirty="0">
                          <a:solidFill>
                            <a:schemeClr val="tx1"/>
                          </a:solidFill>
                        </a:rPr>
                        <a:t>Gearing</a:t>
                      </a:r>
                      <a:r>
                        <a:rPr lang="en-MY" sz="2000" b="1" baseline="0" dirty="0">
                          <a:solidFill>
                            <a:schemeClr val="tx1"/>
                          </a:solidFill>
                        </a:rPr>
                        <a:t> ratio </a:t>
                      </a:r>
                      <a:r>
                        <a:rPr lang="en-MY" sz="2000" b="1" baseline="0">
                          <a:solidFill>
                            <a:schemeClr val="tx1"/>
                          </a:solidFill>
                        </a:rPr>
                        <a:t>(times)</a:t>
                      </a:r>
                      <a:endParaRPr lang="en-MY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0" dirty="0">
                          <a:solidFill>
                            <a:schemeClr val="tx1"/>
                          </a:solidFill>
                        </a:rPr>
                        <a:t>0.26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0" dirty="0">
                          <a:solidFill>
                            <a:schemeClr val="tx1"/>
                          </a:solidFill>
                        </a:rPr>
                        <a:t>0.16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2000" b="0" dirty="0">
                          <a:solidFill>
                            <a:schemeClr val="tx1"/>
                          </a:solidFill>
                        </a:rPr>
                        <a:t>62.50</a:t>
                      </a:r>
                    </a:p>
                    <a:p>
                      <a:pPr algn="r"/>
                      <a:endParaRPr lang="en-MY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1284404"/>
                  </a:ext>
                </a:extLst>
              </a:tr>
              <a:tr h="632848">
                <a:tc>
                  <a:txBody>
                    <a:bodyPr/>
                    <a:lstStyle/>
                    <a:p>
                      <a:r>
                        <a:rPr lang="en-MY" sz="2000" b="1" dirty="0"/>
                        <a:t>EPS (</a:t>
                      </a:r>
                      <a:r>
                        <a:rPr lang="en-MY" sz="2000" b="1" dirty="0" err="1"/>
                        <a:t>sen</a:t>
                      </a:r>
                      <a:r>
                        <a:rPr lang="en-MY" sz="2000" b="1" dirty="0"/>
                        <a:t>)*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1" dirty="0">
                          <a:solidFill>
                            <a:srgbClr val="FF0000"/>
                          </a:solidFill>
                        </a:rPr>
                        <a:t>(0.31)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0" dirty="0">
                          <a:solidFill>
                            <a:schemeClr val="tx1"/>
                          </a:solidFill>
                        </a:rPr>
                        <a:t>1.77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1" dirty="0">
                          <a:solidFill>
                            <a:srgbClr val="FF0000"/>
                          </a:solidFill>
                        </a:rPr>
                        <a:t>(2.08 Sen)</a:t>
                      </a:r>
                      <a:endParaRPr lang="en-MY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23239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524210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2109</TotalTime>
  <Words>400</Words>
  <Application>Microsoft Office PowerPoint</Application>
  <PresentationFormat>Widescreen</PresentationFormat>
  <Paragraphs>99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Corbel</vt:lpstr>
      <vt:lpstr>Parallax</vt:lpstr>
      <vt:lpstr>PowerPoint Presentation</vt:lpstr>
      <vt:lpstr>PowerPoint Presentation</vt:lpstr>
      <vt:lpstr>Plot 40, Lorong Perusahaan Maju 7, Kawasan Perusahaan 4, 13600 Prai, Penang, Malaysia.</vt:lpstr>
      <vt:lpstr>PowerPoint Presentation</vt:lpstr>
      <vt:lpstr>PowerPoint Presentation</vt:lpstr>
      <vt:lpstr>Group Financial Highlight</vt:lpstr>
      <vt:lpstr>Group Revenue By Year</vt:lpstr>
      <vt:lpstr>Profit After Tax By Year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20th July 2020</dc:title>
  <dc:creator>PC083</dc:creator>
  <cp:lastModifiedBy>KC</cp:lastModifiedBy>
  <cp:revision>164</cp:revision>
  <dcterms:created xsi:type="dcterms:W3CDTF">2020-07-09T02:14:54Z</dcterms:created>
  <dcterms:modified xsi:type="dcterms:W3CDTF">2026-05-25T09:01:21Z</dcterms:modified>
</cp:coreProperties>
</file>